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1850" r:id="rId2"/>
    <p:sldId id="1945" r:id="rId3"/>
    <p:sldId id="1946" r:id="rId4"/>
    <p:sldId id="1952" r:id="rId5"/>
    <p:sldId id="1960" r:id="rId6"/>
    <p:sldId id="1913" r:id="rId7"/>
    <p:sldId id="1916" r:id="rId8"/>
    <p:sldId id="1915" r:id="rId9"/>
    <p:sldId id="1961" r:id="rId10"/>
    <p:sldId id="1917" r:id="rId11"/>
    <p:sldId id="1948" r:id="rId12"/>
    <p:sldId id="1914" r:id="rId13"/>
    <p:sldId id="1949" r:id="rId14"/>
    <p:sldId id="1910" r:id="rId15"/>
    <p:sldId id="1927" r:id="rId16"/>
    <p:sldId id="1950" r:id="rId17"/>
    <p:sldId id="1954" r:id="rId18"/>
    <p:sldId id="1955" r:id="rId19"/>
    <p:sldId id="1956" r:id="rId20"/>
    <p:sldId id="1953" r:id="rId21"/>
    <p:sldId id="1964" r:id="rId22"/>
    <p:sldId id="1966" r:id="rId23"/>
    <p:sldId id="298" r:id="rId24"/>
    <p:sldId id="300" r:id="rId25"/>
    <p:sldId id="1963" r:id="rId26"/>
    <p:sldId id="1928" r:id="rId2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9D6"/>
    <a:srgbClr val="F2F2F2"/>
    <a:srgbClr val="002B49"/>
    <a:srgbClr val="FFC72C"/>
    <a:srgbClr val="D1D3D4"/>
    <a:srgbClr val="00A4A5"/>
    <a:srgbClr val="666666"/>
    <a:srgbClr val="EDEFEC"/>
    <a:srgbClr val="0B9444"/>
    <a:srgbClr val="009BDE"/>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80" autoAdjust="0"/>
    <p:restoredTop sz="77203" autoAdjust="0"/>
  </p:normalViewPr>
  <p:slideViewPr>
    <p:cSldViewPr>
      <p:cViewPr varScale="1">
        <p:scale>
          <a:sx n="63" d="100"/>
          <a:sy n="63" d="100"/>
        </p:scale>
        <p:origin x="980" y="56"/>
      </p:cViewPr>
      <p:guideLst>
        <p:guide orient="horz" pos="2160"/>
        <p:guide pos="3840"/>
      </p:guideLst>
    </p:cSldViewPr>
  </p:slideViewPr>
  <p:notesTextViewPr>
    <p:cViewPr>
      <p:scale>
        <a:sx n="3" d="2"/>
        <a:sy n="3" d="2"/>
      </p:scale>
      <p:origin x="0" y="0"/>
    </p:cViewPr>
  </p:notesTextViewPr>
  <p:notesViewPr>
    <p:cSldViewPr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BA4466-D7D6-4171-888B-E45B7DA69337}" type="datetimeFigureOut">
              <a:rPr lang="en-US" smtClean="0"/>
              <a:t>11/8/2023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5492142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EDC6CC-E6C0-483D-8CDC-E5119CA3B5A6}" type="datetimeFigureOut">
              <a:rPr lang="en-US" smtClean="0"/>
              <a:t>11/8/2023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6EA88C-9BB5-49A6-B0C0-B678482F9C5C}" type="slidenum">
              <a:rPr lang="en-US" smtClean="0"/>
              <a:t>‹#›</a:t>
            </a:fld>
            <a:endParaRPr lang="en-US" dirty="0"/>
          </a:p>
        </p:txBody>
      </p:sp>
    </p:spTree>
    <p:extLst>
      <p:ext uri="{BB962C8B-B14F-4D97-AF65-F5344CB8AC3E}">
        <p14:creationId xmlns:p14="http://schemas.microsoft.com/office/powerpoint/2010/main" val="2716283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2</a:t>
            </a:fld>
            <a:endParaRPr lang="en-US" dirty="0"/>
          </a:p>
        </p:txBody>
      </p:sp>
    </p:spTree>
    <p:extLst>
      <p:ext uri="{BB962C8B-B14F-4D97-AF65-F5344CB8AC3E}">
        <p14:creationId xmlns:p14="http://schemas.microsoft.com/office/powerpoint/2010/main" val="932286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15</a:t>
            </a:fld>
            <a:endParaRPr lang="en-US" dirty="0"/>
          </a:p>
        </p:txBody>
      </p:sp>
    </p:spTree>
    <p:extLst>
      <p:ext uri="{BB962C8B-B14F-4D97-AF65-F5344CB8AC3E}">
        <p14:creationId xmlns:p14="http://schemas.microsoft.com/office/powerpoint/2010/main" val="3395012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16</a:t>
            </a:fld>
            <a:endParaRPr lang="en-US" dirty="0"/>
          </a:p>
        </p:txBody>
      </p:sp>
    </p:spTree>
    <p:extLst>
      <p:ext uri="{BB962C8B-B14F-4D97-AF65-F5344CB8AC3E}">
        <p14:creationId xmlns:p14="http://schemas.microsoft.com/office/powerpoint/2010/main" val="301723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17</a:t>
            </a:fld>
            <a:endParaRPr lang="en-US" dirty="0"/>
          </a:p>
        </p:txBody>
      </p:sp>
    </p:spTree>
    <p:extLst>
      <p:ext uri="{BB962C8B-B14F-4D97-AF65-F5344CB8AC3E}">
        <p14:creationId xmlns:p14="http://schemas.microsoft.com/office/powerpoint/2010/main" val="22302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18</a:t>
            </a:fld>
            <a:endParaRPr lang="en-US" dirty="0"/>
          </a:p>
        </p:txBody>
      </p:sp>
    </p:spTree>
    <p:extLst>
      <p:ext uri="{BB962C8B-B14F-4D97-AF65-F5344CB8AC3E}">
        <p14:creationId xmlns:p14="http://schemas.microsoft.com/office/powerpoint/2010/main" val="4251399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19</a:t>
            </a:fld>
            <a:endParaRPr lang="en-US" dirty="0"/>
          </a:p>
        </p:txBody>
      </p:sp>
    </p:spTree>
    <p:extLst>
      <p:ext uri="{BB962C8B-B14F-4D97-AF65-F5344CB8AC3E}">
        <p14:creationId xmlns:p14="http://schemas.microsoft.com/office/powerpoint/2010/main" val="345988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21</a:t>
            </a:fld>
            <a:endParaRPr lang="en-US" dirty="0"/>
          </a:p>
        </p:txBody>
      </p:sp>
    </p:spTree>
    <p:extLst>
      <p:ext uri="{BB962C8B-B14F-4D97-AF65-F5344CB8AC3E}">
        <p14:creationId xmlns:p14="http://schemas.microsoft.com/office/powerpoint/2010/main" val="138186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22</a:t>
            </a:fld>
            <a:endParaRPr lang="en-US" dirty="0"/>
          </a:p>
        </p:txBody>
      </p:sp>
    </p:spTree>
    <p:extLst>
      <p:ext uri="{BB962C8B-B14F-4D97-AF65-F5344CB8AC3E}">
        <p14:creationId xmlns:p14="http://schemas.microsoft.com/office/powerpoint/2010/main" val="871520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25</a:t>
            </a:fld>
            <a:endParaRPr lang="en-US" dirty="0"/>
          </a:p>
        </p:txBody>
      </p:sp>
    </p:spTree>
    <p:extLst>
      <p:ext uri="{BB962C8B-B14F-4D97-AF65-F5344CB8AC3E}">
        <p14:creationId xmlns:p14="http://schemas.microsoft.com/office/powerpoint/2010/main" val="387272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5</a:t>
            </a:fld>
            <a:endParaRPr lang="en-US" dirty="0"/>
          </a:p>
        </p:txBody>
      </p:sp>
    </p:spTree>
    <p:extLst>
      <p:ext uri="{BB962C8B-B14F-4D97-AF65-F5344CB8AC3E}">
        <p14:creationId xmlns:p14="http://schemas.microsoft.com/office/powerpoint/2010/main" val="1881638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6</a:t>
            </a:fld>
            <a:endParaRPr lang="en-US" dirty="0"/>
          </a:p>
        </p:txBody>
      </p:sp>
    </p:spTree>
    <p:extLst>
      <p:ext uri="{BB962C8B-B14F-4D97-AF65-F5344CB8AC3E}">
        <p14:creationId xmlns:p14="http://schemas.microsoft.com/office/powerpoint/2010/main" val="417637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7</a:t>
            </a:fld>
            <a:endParaRPr lang="en-US" dirty="0"/>
          </a:p>
        </p:txBody>
      </p:sp>
    </p:spTree>
    <p:extLst>
      <p:ext uri="{BB962C8B-B14F-4D97-AF65-F5344CB8AC3E}">
        <p14:creationId xmlns:p14="http://schemas.microsoft.com/office/powerpoint/2010/main" val="2513128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8</a:t>
            </a:fld>
            <a:endParaRPr lang="en-US" dirty="0"/>
          </a:p>
        </p:txBody>
      </p:sp>
    </p:spTree>
    <p:extLst>
      <p:ext uri="{BB962C8B-B14F-4D97-AF65-F5344CB8AC3E}">
        <p14:creationId xmlns:p14="http://schemas.microsoft.com/office/powerpoint/2010/main" val="3566338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9</a:t>
            </a:fld>
            <a:endParaRPr lang="en-US" dirty="0"/>
          </a:p>
        </p:txBody>
      </p:sp>
    </p:spTree>
    <p:extLst>
      <p:ext uri="{BB962C8B-B14F-4D97-AF65-F5344CB8AC3E}">
        <p14:creationId xmlns:p14="http://schemas.microsoft.com/office/powerpoint/2010/main" val="1009818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10</a:t>
            </a:fld>
            <a:endParaRPr lang="en-US" dirty="0"/>
          </a:p>
        </p:txBody>
      </p:sp>
    </p:spTree>
    <p:extLst>
      <p:ext uri="{BB962C8B-B14F-4D97-AF65-F5344CB8AC3E}">
        <p14:creationId xmlns:p14="http://schemas.microsoft.com/office/powerpoint/2010/main" val="3806244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12</a:t>
            </a:fld>
            <a:endParaRPr lang="en-US" dirty="0"/>
          </a:p>
        </p:txBody>
      </p:sp>
    </p:spTree>
    <p:extLst>
      <p:ext uri="{BB962C8B-B14F-4D97-AF65-F5344CB8AC3E}">
        <p14:creationId xmlns:p14="http://schemas.microsoft.com/office/powerpoint/2010/main" val="188163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6EA88C-9BB5-49A6-B0C0-B678482F9C5C}" type="slidenum">
              <a:rPr lang="en-US" smtClean="0"/>
              <a:t>13</a:t>
            </a:fld>
            <a:endParaRPr lang="en-US" dirty="0"/>
          </a:p>
        </p:txBody>
      </p:sp>
    </p:spTree>
    <p:extLst>
      <p:ext uri="{BB962C8B-B14F-4D97-AF65-F5344CB8AC3E}">
        <p14:creationId xmlns:p14="http://schemas.microsoft.com/office/powerpoint/2010/main" val="1318376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DBCF7-5A7C-4C2B-99F3-A522647F5962}"/>
              </a:ext>
            </a:extLst>
          </p:cNvPr>
          <p:cNvSpPr/>
          <p:nvPr userDrawn="1"/>
        </p:nvSpPr>
        <p:spPr>
          <a:xfrm>
            <a:off x="9677400" y="5554155"/>
            <a:ext cx="1600200" cy="623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09600" y="2130426"/>
            <a:ext cx="10972800" cy="1470025"/>
          </a:xfrm>
        </p:spPr>
        <p:txBody>
          <a:bodyPr/>
          <a:lstStyle>
            <a:lvl1pPr>
              <a:defRPr cap="none" baseline="0"/>
            </a:lvl1pPr>
          </a:lstStyle>
          <a:p>
            <a:r>
              <a:rPr lang="en-US" dirty="0"/>
              <a:t>Click to Edit Master Title Style</a:t>
            </a:r>
          </a:p>
        </p:txBody>
      </p:sp>
      <p:sp>
        <p:nvSpPr>
          <p:cNvPr id="3" name="Subtitle 2"/>
          <p:cNvSpPr>
            <a:spLocks noGrp="1"/>
          </p:cNvSpPr>
          <p:nvPr>
            <p:ph type="subTitle" idx="1"/>
          </p:nvPr>
        </p:nvSpPr>
        <p:spPr>
          <a:xfrm>
            <a:off x="1828800" y="3600450"/>
            <a:ext cx="8534400" cy="1371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CDEB1B-5E00-4C0E-9CD9-066948842C96}" type="datetime1">
              <a:rPr lang="en-US" smtClean="0"/>
              <a:t>11/8/2023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0E407050-18AD-41BD-A9DA-0034E7E63126}"/>
              </a:ext>
            </a:extLst>
          </p:cNvPr>
          <p:cNvSpPr/>
          <p:nvPr userDrawn="1"/>
        </p:nvSpPr>
        <p:spPr>
          <a:xfrm>
            <a:off x="10439400" y="63246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9C3DC15-C341-4500-B96B-6704D0866C46}"/>
              </a:ext>
            </a:extLst>
          </p:cNvPr>
          <p:cNvSpPr/>
          <p:nvPr userDrawn="1"/>
        </p:nvSpPr>
        <p:spPr>
          <a:xfrm>
            <a:off x="3860801" y="6510737"/>
            <a:ext cx="8331199" cy="200879"/>
          </a:xfrm>
          <a:prstGeom prst="rect">
            <a:avLst/>
          </a:prstGeom>
          <a:solidFill>
            <a:srgbClr val="0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B2BA1FB-46B9-9D8C-750C-6E9C0D547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43312" y="5675391"/>
            <a:ext cx="2438400" cy="747975"/>
          </a:xfrm>
          <a:prstGeom prst="rect">
            <a:avLst/>
          </a:prstGeom>
        </p:spPr>
      </p:pic>
    </p:spTree>
    <p:extLst>
      <p:ext uri="{BB962C8B-B14F-4D97-AF65-F5344CB8AC3E}">
        <p14:creationId xmlns:p14="http://schemas.microsoft.com/office/powerpoint/2010/main" val="12881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cap="none" baseline="0"/>
            </a:lvl1pPr>
          </a:lstStyle>
          <a:p>
            <a:r>
              <a:rPr lang="en-US" dirty="0"/>
              <a:t>Click to Edit Master Title Style</a:t>
            </a:r>
          </a:p>
        </p:txBody>
      </p:sp>
      <p:sp>
        <p:nvSpPr>
          <p:cNvPr id="3" name="Content Placeholder 2"/>
          <p:cNvSpPr>
            <a:spLocks noGrp="1"/>
          </p:cNvSpPr>
          <p:nvPr>
            <p:ph idx="1"/>
          </p:nvPr>
        </p:nvSpPr>
        <p:spPr/>
        <p:txBody>
          <a:bodyPr/>
          <a:lstStyle>
            <a:lvl1pPr>
              <a:buClr>
                <a:srgbClr val="00B0F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6C5DFB9C-B1D9-4124-92A2-CDA50EC6A86F}"/>
              </a:ext>
            </a:extLst>
          </p:cNvPr>
          <p:cNvSpPr>
            <a:spLocks noGrp="1"/>
          </p:cNvSpPr>
          <p:nvPr>
            <p:ph type="sldNum" sz="quarter" idx="4"/>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spTree>
    <p:extLst>
      <p:ext uri="{BB962C8B-B14F-4D97-AF65-F5344CB8AC3E}">
        <p14:creationId xmlns:p14="http://schemas.microsoft.com/office/powerpoint/2010/main" val="402666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4B6A634-5B27-4A48-8112-800EE50C2E98}" type="datetime1">
              <a:rPr lang="en-US" smtClean="0"/>
              <a:t>11/8/2023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9" name="Rectangle 8">
            <a:extLst>
              <a:ext uri="{FF2B5EF4-FFF2-40B4-BE49-F238E27FC236}">
                <a16:creationId xmlns:a16="http://schemas.microsoft.com/office/drawing/2014/main" id="{9926E168-9420-4959-B4CB-81AF105EBB49}"/>
              </a:ext>
            </a:extLst>
          </p:cNvPr>
          <p:cNvSpPr/>
          <p:nvPr userDrawn="1"/>
        </p:nvSpPr>
        <p:spPr>
          <a:xfrm>
            <a:off x="0" y="6324600"/>
            <a:ext cx="10591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9473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cap="none" baseline="0"/>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60539C-B8DD-4C33-B44E-BA021B48872D}" type="datetime1">
              <a:rPr lang="en-US" smtClean="0"/>
              <a:t>11/8/2023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a:extLst>
              <a:ext uri="{FF2B5EF4-FFF2-40B4-BE49-F238E27FC236}">
                <a16:creationId xmlns:a16="http://schemas.microsoft.com/office/drawing/2014/main" id="{9E722BA8-63F4-4B34-BC22-655B00626783}"/>
              </a:ext>
            </a:extLst>
          </p:cNvPr>
          <p:cNvSpPr>
            <a:spLocks noGrp="1"/>
          </p:cNvSpPr>
          <p:nvPr>
            <p:ph type="sldNum" sz="quarter" idx="4"/>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spTree>
    <p:extLst>
      <p:ext uri="{BB962C8B-B14F-4D97-AF65-F5344CB8AC3E}">
        <p14:creationId xmlns:p14="http://schemas.microsoft.com/office/powerpoint/2010/main" val="671168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cap="none" baseline="0"/>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00B0F0"/>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00B0F0"/>
              </a:buCl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vl1pPr>
          </a:lstStyle>
          <a:p>
            <a:pPr>
              <a:defRPr/>
            </a:pPr>
            <a:fld id="{B58AB99D-6F91-420D-9FBF-41F1BC7A5617}" type="datetime1">
              <a:rPr lang="en-US" smtClean="0"/>
              <a:t>11/8/2023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10" name="Slide Number Placeholder 5">
            <a:extLst>
              <a:ext uri="{FF2B5EF4-FFF2-40B4-BE49-F238E27FC236}">
                <a16:creationId xmlns:a16="http://schemas.microsoft.com/office/drawing/2014/main" id="{436A007A-38C6-4674-AA3B-0B51AFEC69B7}"/>
              </a:ext>
            </a:extLst>
          </p:cNvPr>
          <p:cNvSpPr>
            <a:spLocks noGrp="1"/>
          </p:cNvSpPr>
          <p:nvPr>
            <p:ph type="sldNum" sz="quarter" idx="12"/>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spTree>
    <p:extLst>
      <p:ext uri="{BB962C8B-B14F-4D97-AF65-F5344CB8AC3E}">
        <p14:creationId xmlns:p14="http://schemas.microsoft.com/office/powerpoint/2010/main" val="47425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4000" cap="none" baseline="0"/>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03A2C984-2707-4D68-83F1-3D88314B56F0}" type="datetime1">
              <a:rPr lang="en-US" smtClean="0"/>
              <a:t>11/8/2023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D55A24AB-6C77-4B22-9C87-58EC8C632FDD}"/>
              </a:ext>
            </a:extLst>
          </p:cNvPr>
          <p:cNvSpPr>
            <a:spLocks noGrp="1"/>
          </p:cNvSpPr>
          <p:nvPr>
            <p:ph type="sldNum" sz="quarter" idx="4"/>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spTree>
    <p:extLst>
      <p:ext uri="{BB962C8B-B14F-4D97-AF65-F5344CB8AC3E}">
        <p14:creationId xmlns:p14="http://schemas.microsoft.com/office/powerpoint/2010/main" val="365080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A9CC86-D372-4601-ADA8-99BBC2588B70}" type="datetime1">
              <a:rPr lang="en-US" smtClean="0"/>
              <a:t>11/8/2023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081EA054-5D6C-4C8D-A56D-5E6607DCD42B}"/>
              </a:ext>
            </a:extLst>
          </p:cNvPr>
          <p:cNvSpPr>
            <a:spLocks noGrp="1"/>
          </p:cNvSpPr>
          <p:nvPr>
            <p:ph type="sldNum" sz="quarter" idx="4"/>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spTree>
    <p:extLst>
      <p:ext uri="{BB962C8B-B14F-4D97-AF65-F5344CB8AC3E}">
        <p14:creationId xmlns:p14="http://schemas.microsoft.com/office/powerpoint/2010/main" val="10069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 of Slide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708660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AD47B7-83A3-4831-B18B-3C2C4588AC18}" type="datetime1">
              <a:rPr lang="en-US" smtClean="0"/>
              <a:t>11/8/2023</a:t>
            </a:fld>
            <a:endParaRPr lang="en-US" dirty="0"/>
          </a:p>
        </p:txBody>
      </p:sp>
      <p:sp>
        <p:nvSpPr>
          <p:cNvPr id="5" name="Footer Placeholder 4"/>
          <p:cNvSpPr>
            <a:spLocks noGrp="1"/>
          </p:cNvSpPr>
          <p:nvPr>
            <p:ph type="ftr" sz="quarter" idx="3"/>
          </p:nvPr>
        </p:nvSpPr>
        <p:spPr>
          <a:xfrm>
            <a:off x="4165600" y="708660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2" name="Oval 1">
            <a:extLst>
              <a:ext uri="{FF2B5EF4-FFF2-40B4-BE49-F238E27FC236}">
                <a16:creationId xmlns:a16="http://schemas.microsoft.com/office/drawing/2014/main" id="{72E0EDC7-4A28-44CD-B191-A0C40B9BC1A5}"/>
              </a:ext>
            </a:extLst>
          </p:cNvPr>
          <p:cNvSpPr/>
          <p:nvPr userDrawn="1"/>
        </p:nvSpPr>
        <p:spPr>
          <a:xfrm>
            <a:off x="10564912" y="6348664"/>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 name="Slide Number Placeholder 5"/>
          <p:cNvSpPr>
            <a:spLocks noGrp="1"/>
          </p:cNvSpPr>
          <p:nvPr>
            <p:ph type="sldNum" sz="quarter" idx="4"/>
          </p:nvPr>
        </p:nvSpPr>
        <p:spPr>
          <a:xfrm>
            <a:off x="9220200" y="6406816"/>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002B49"/>
                </a:solidFill>
                <a:latin typeface="+mn-lt"/>
                <a:cs typeface="+mn-cs"/>
              </a:defRPr>
            </a:lvl1pPr>
          </a:lstStyle>
          <a:p>
            <a:pPr>
              <a:defRPr/>
            </a:pPr>
            <a:fld id="{5DA82A5A-D071-477A-82E5-00B0F976CC03}" type="slidenum">
              <a:rPr lang="en-US" smtClean="0"/>
              <a:pPr>
                <a:defRPr/>
              </a:pPr>
              <a:t>‹#›</a:t>
            </a:fld>
            <a:endParaRPr lang="en-US" dirty="0"/>
          </a:p>
        </p:txBody>
      </p:sp>
      <p:pic>
        <p:nvPicPr>
          <p:cNvPr id="7" name="Picture 6">
            <a:extLst>
              <a:ext uri="{FF2B5EF4-FFF2-40B4-BE49-F238E27FC236}">
                <a16:creationId xmlns:a16="http://schemas.microsoft.com/office/drawing/2014/main" id="{F38EEDF0-0CA1-D35A-C556-D503F98925E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641112" y="6446313"/>
            <a:ext cx="1093688" cy="33548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rtl="0" eaLnBrk="1" fontAlgn="base" hangingPunct="1">
        <a:spcBef>
          <a:spcPct val="0"/>
        </a:spcBef>
        <a:spcAft>
          <a:spcPct val="0"/>
        </a:spcAft>
        <a:defRPr sz="4400" kern="1200">
          <a:solidFill>
            <a:srgbClr val="002B4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Clr>
          <a:srgbClr val="009BDE"/>
        </a:buClr>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hyperlink" Target="mailto:SarahLu@nworegon.org" TargetMode="External"/><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mailto:olson.margaret@epa.gov" TargetMode="External"/><Relationship Id="rId4" Type="http://schemas.openxmlformats.org/officeDocument/2006/relationships/hyperlink" Target="mailto:frederick.sarah@epa.gov"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logo with text and a map&#10;&#10;Description automatically generated with medium confidence">
            <a:extLst>
              <a:ext uri="{FF2B5EF4-FFF2-40B4-BE49-F238E27FC236}">
                <a16:creationId xmlns:a16="http://schemas.microsoft.com/office/drawing/2014/main" id="{D31A4CAF-E5CE-E1AB-B251-75C02EE37B9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00756" y="5876925"/>
            <a:ext cx="1828800" cy="954158"/>
          </a:xfrm>
          <a:prstGeom prst="rect">
            <a:avLst/>
          </a:prstGeom>
        </p:spPr>
      </p:pic>
      <p:sp>
        <p:nvSpPr>
          <p:cNvPr id="4" name="Rectangle 3">
            <a:extLst>
              <a:ext uri="{FF2B5EF4-FFF2-40B4-BE49-F238E27FC236}">
                <a16:creationId xmlns:a16="http://schemas.microsoft.com/office/drawing/2014/main" id="{10700D8D-3F17-913D-F4AA-077752F2D64F}"/>
              </a:ext>
            </a:extLst>
          </p:cNvPr>
          <p:cNvSpPr>
            <a:spLocks/>
          </p:cNvSpPr>
          <p:nvPr/>
        </p:nvSpPr>
        <p:spPr>
          <a:xfrm>
            <a:off x="6477000" y="609600"/>
            <a:ext cx="5715000" cy="4876800"/>
          </a:xfrm>
          <a:prstGeom prst="rect">
            <a:avLst/>
          </a:prstGeom>
          <a:solidFill>
            <a:srgbClr val="F2F2F2">
              <a:alpha val="8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2">
            <a:extLst>
              <a:ext uri="{FF2B5EF4-FFF2-40B4-BE49-F238E27FC236}">
                <a16:creationId xmlns:a16="http://schemas.microsoft.com/office/drawing/2014/main" id="{42E6BFE0-F419-999A-74D9-1CA2991B9D99}"/>
              </a:ext>
            </a:extLst>
          </p:cNvPr>
          <p:cNvSpPr txBox="1">
            <a:spLocks/>
          </p:cNvSpPr>
          <p:nvPr/>
        </p:nvSpPr>
        <p:spPr bwMode="auto">
          <a:xfrm>
            <a:off x="7086600" y="990600"/>
            <a:ext cx="5181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cap="none" baseline="0">
                <a:solidFill>
                  <a:srgbClr val="002B4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spcBef>
                <a:spcPts val="600"/>
              </a:spcBef>
              <a:spcAft>
                <a:spcPts val="1200"/>
              </a:spcAft>
            </a:pPr>
            <a:r>
              <a:rPr lang="en-US" sz="3200" b="1" dirty="0">
                <a:solidFill>
                  <a:srgbClr val="1599D6"/>
                </a:solidFill>
                <a:latin typeface="Calibri Light" panose="020F0302020204030204" pitchFamily="34" charset="0"/>
                <a:cs typeface="Calibri Light" panose="020F0302020204030204" pitchFamily="34" charset="0"/>
              </a:rPr>
              <a:t>ColPac EPA Brownfield Revolving Loan Fund (RLF) Summary		</a:t>
            </a:r>
          </a:p>
          <a:p>
            <a:pPr algn="l">
              <a:spcBef>
                <a:spcPts val="0"/>
              </a:spcBef>
              <a:spcAft>
                <a:spcPts val="0"/>
              </a:spcAft>
            </a:pPr>
            <a:r>
              <a:rPr lang="en-US" sz="2400" u="sng" dirty="0">
                <a:solidFill>
                  <a:srgbClr val="00A4A5"/>
                </a:solidFill>
                <a:latin typeface="Calibri Light" panose="020F0302020204030204" pitchFamily="34" charset="0"/>
                <a:cs typeface="Calibri Light" panose="020F0302020204030204" pitchFamily="34" charset="0"/>
              </a:rPr>
              <a:t>			</a:t>
            </a:r>
          </a:p>
          <a:p>
            <a:pPr algn="l">
              <a:spcBef>
                <a:spcPts val="1200"/>
              </a:spcBef>
              <a:spcAft>
                <a:spcPts val="1200"/>
              </a:spcAft>
            </a:pPr>
            <a:r>
              <a:rPr lang="en-US" sz="2400" dirty="0">
                <a:solidFill>
                  <a:srgbClr val="666666"/>
                </a:solidFill>
                <a:latin typeface="Calibri Light" panose="020F0302020204030204" pitchFamily="34" charset="0"/>
                <a:cs typeface="Calibri Light" panose="020F0302020204030204" pitchFamily="34" charset="0"/>
              </a:rPr>
              <a:t>Presented by: ColPac &amp; CHA Consulting</a:t>
            </a:r>
          </a:p>
          <a:p>
            <a:pPr algn="l">
              <a:spcBef>
                <a:spcPts val="0"/>
              </a:spcBef>
              <a:spcAft>
                <a:spcPts val="600"/>
              </a:spcAft>
            </a:pPr>
            <a:r>
              <a:rPr lang="en-US" sz="2400" dirty="0">
                <a:solidFill>
                  <a:srgbClr val="666666"/>
                </a:solidFill>
                <a:latin typeface="Calibri Light" panose="020F0302020204030204" pitchFamily="34" charset="0"/>
                <a:cs typeface="Calibri Light" panose="020F0302020204030204" pitchFamily="34" charset="0"/>
              </a:rPr>
              <a:t>November 7 and 8, 2023</a:t>
            </a:r>
          </a:p>
          <a:p>
            <a:pPr>
              <a:spcBef>
                <a:spcPts val="0"/>
              </a:spcBef>
              <a:spcAft>
                <a:spcPts val="600"/>
              </a:spcAft>
            </a:pPr>
            <a:endParaRPr lang="en-US" sz="2000" dirty="0">
              <a:solidFill>
                <a:srgbClr val="666666"/>
              </a:solidFill>
              <a:latin typeface="Calibri Light" panose="020F0302020204030204" pitchFamily="34" charset="0"/>
              <a:cs typeface="Calibri Light" panose="020F0302020204030204" pitchFamily="34" charset="0"/>
            </a:endParaRPr>
          </a:p>
          <a:p>
            <a:pPr>
              <a:spcBef>
                <a:spcPts val="0"/>
              </a:spcBef>
              <a:spcAft>
                <a:spcPts val="600"/>
              </a:spcAft>
            </a:pPr>
            <a:endParaRPr lang="en-US" sz="2000" dirty="0">
              <a:solidFill>
                <a:srgbClr val="666666"/>
              </a:solidFill>
              <a:latin typeface="Calibri Light" panose="020F0302020204030204" pitchFamily="34" charset="0"/>
              <a:cs typeface="Calibri Light" panose="020F0302020204030204" pitchFamily="34" charset="0"/>
            </a:endParaRPr>
          </a:p>
        </p:txBody>
      </p:sp>
      <p:pic>
        <p:nvPicPr>
          <p:cNvPr id="3" name="Picture 2" descr="A picture containing outdoor, sky, ground, tree">
            <a:extLst>
              <a:ext uri="{FF2B5EF4-FFF2-40B4-BE49-F238E27FC236}">
                <a16:creationId xmlns:a16="http://schemas.microsoft.com/office/drawing/2014/main" id="{FD332CC3-211B-3FC0-5FF7-11ABF55827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3004"/>
            <a:ext cx="6867127" cy="3861789"/>
          </a:xfrm>
          <a:prstGeom prst="rect">
            <a:avLst/>
          </a:prstGeom>
        </p:spPr>
      </p:pic>
      <p:pic>
        <p:nvPicPr>
          <p:cNvPr id="6" name="Picture 5" descr="A picture containing sky, outdoor, grass, mountain">
            <a:extLst>
              <a:ext uri="{FF2B5EF4-FFF2-40B4-BE49-F238E27FC236}">
                <a16:creationId xmlns:a16="http://schemas.microsoft.com/office/drawing/2014/main" id="{D577E491-3E17-EA2A-347E-26F3C8BD98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933836"/>
            <a:ext cx="6867126" cy="2711160"/>
          </a:xfrm>
          <a:prstGeom prst="rect">
            <a:avLst/>
          </a:prstGeom>
        </p:spPr>
      </p:pic>
      <p:pic>
        <p:nvPicPr>
          <p:cNvPr id="7" name="Picture 6">
            <a:extLst>
              <a:ext uri="{FF2B5EF4-FFF2-40B4-BE49-F238E27FC236}">
                <a16:creationId xmlns:a16="http://schemas.microsoft.com/office/drawing/2014/main" id="{31D6F40E-36F3-D26B-8BB0-F5844206D3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44135" y="6030923"/>
            <a:ext cx="2447863" cy="750878"/>
          </a:xfrm>
          <a:prstGeom prst="rect">
            <a:avLst/>
          </a:prstGeom>
        </p:spPr>
      </p:pic>
    </p:spTree>
    <p:extLst>
      <p:ext uri="{BB962C8B-B14F-4D97-AF65-F5344CB8AC3E}">
        <p14:creationId xmlns:p14="http://schemas.microsoft.com/office/powerpoint/2010/main" val="1651100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10</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Oregon Brownfield Resources</a:t>
            </a:r>
          </a:p>
        </p:txBody>
      </p:sp>
      <p:sp>
        <p:nvSpPr>
          <p:cNvPr id="3" name="Rectangle 2">
            <a:extLst>
              <a:ext uri="{FF2B5EF4-FFF2-40B4-BE49-F238E27FC236}">
                <a16:creationId xmlns:a16="http://schemas.microsoft.com/office/drawing/2014/main" id="{409FF2CD-8725-E5E0-5D12-F0E33CA464E4}"/>
              </a:ext>
            </a:extLst>
          </p:cNvPr>
          <p:cNvSpPr/>
          <p:nvPr/>
        </p:nvSpPr>
        <p:spPr>
          <a:xfrm>
            <a:off x="2499360" y="1371600"/>
            <a:ext cx="9692638" cy="2098794"/>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17" name="Content Placeholder 5">
            <a:extLst>
              <a:ext uri="{FF2B5EF4-FFF2-40B4-BE49-F238E27FC236}">
                <a16:creationId xmlns:a16="http://schemas.microsoft.com/office/drawing/2014/main" id="{764663E9-DB6E-CCAC-E7B9-6AC64EA0B47F}"/>
              </a:ext>
            </a:extLst>
          </p:cNvPr>
          <p:cNvSpPr txBox="1">
            <a:spLocks/>
          </p:cNvSpPr>
          <p:nvPr/>
        </p:nvSpPr>
        <p:spPr bwMode="auto">
          <a:xfrm>
            <a:off x="3522250" y="1371600"/>
            <a:ext cx="8525749" cy="209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3200" b="1" dirty="0">
                <a:solidFill>
                  <a:srgbClr val="1599D6"/>
                </a:solidFill>
                <a:latin typeface="Calibri Light" panose="020F0302020204030204" pitchFamily="34" charset="0"/>
                <a:cs typeface="Calibri Light" panose="020F0302020204030204" pitchFamily="34" charset="0"/>
              </a:rPr>
              <a:t>Business Oregon Contact</a:t>
            </a:r>
          </a:p>
          <a:p>
            <a:pPr marL="0" indent="0">
              <a:spcBef>
                <a:spcPts val="0"/>
              </a:spcBef>
              <a:spcAft>
                <a:spcPts val="0"/>
              </a:spcAft>
              <a:buNone/>
            </a:pPr>
            <a:r>
              <a:rPr lang="en-US" sz="2400" b="1" dirty="0">
                <a:latin typeface="Calibri Light" panose="020F0302020204030204" pitchFamily="34" charset="0"/>
                <a:cs typeface="Calibri Light" panose="020F0302020204030204" pitchFamily="34" charset="0"/>
              </a:rPr>
              <a:t>Karen Homolac, Brownfield Specialist</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Assessment, Cleanup &amp; RLF Grants</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p. 503.986.0191</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e. karen.homolac@state.or.us</a:t>
            </a:r>
          </a:p>
        </p:txBody>
      </p:sp>
      <p:sp>
        <p:nvSpPr>
          <p:cNvPr id="2" name="Rectangle 1">
            <a:extLst>
              <a:ext uri="{FF2B5EF4-FFF2-40B4-BE49-F238E27FC236}">
                <a16:creationId xmlns:a16="http://schemas.microsoft.com/office/drawing/2014/main" id="{9E5F85E3-BF96-0C60-5FAF-79DD57C6FBE9}"/>
              </a:ext>
            </a:extLst>
          </p:cNvPr>
          <p:cNvSpPr/>
          <p:nvPr/>
        </p:nvSpPr>
        <p:spPr>
          <a:xfrm>
            <a:off x="-1" y="1603151"/>
            <a:ext cx="3276601" cy="1645920"/>
          </a:xfrm>
          <a:prstGeom prst="rect">
            <a:avLst/>
          </a:prstGeom>
          <a:solidFill>
            <a:srgbClr val="F2F2F2">
              <a:alpha val="8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7" name="Rectangle 6">
            <a:extLst>
              <a:ext uri="{FF2B5EF4-FFF2-40B4-BE49-F238E27FC236}">
                <a16:creationId xmlns:a16="http://schemas.microsoft.com/office/drawing/2014/main" id="{E042498C-B46B-1928-3ABB-4CF4374149BE}"/>
              </a:ext>
            </a:extLst>
          </p:cNvPr>
          <p:cNvSpPr/>
          <p:nvPr/>
        </p:nvSpPr>
        <p:spPr>
          <a:xfrm>
            <a:off x="2499360" y="3955926"/>
            <a:ext cx="9692638" cy="210312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10" name="Content Placeholder 5">
            <a:extLst>
              <a:ext uri="{FF2B5EF4-FFF2-40B4-BE49-F238E27FC236}">
                <a16:creationId xmlns:a16="http://schemas.microsoft.com/office/drawing/2014/main" id="{D299BF94-EA5E-0660-BCB6-A42C9B2C4F95}"/>
              </a:ext>
            </a:extLst>
          </p:cNvPr>
          <p:cNvSpPr txBox="1">
            <a:spLocks/>
          </p:cNvSpPr>
          <p:nvPr/>
        </p:nvSpPr>
        <p:spPr bwMode="auto">
          <a:xfrm>
            <a:off x="3522250" y="3955926"/>
            <a:ext cx="8525749"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3200" b="1" dirty="0">
                <a:solidFill>
                  <a:srgbClr val="1599D6"/>
                </a:solidFill>
                <a:latin typeface="Calibri Light" panose="020F0302020204030204" pitchFamily="34" charset="0"/>
                <a:cs typeface="Calibri Light" panose="020F0302020204030204" pitchFamily="34" charset="0"/>
              </a:rPr>
              <a:t>Oregon DEQ Regional Contact</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Kara Master, Brownfields Coordinator/Project Manager</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DEQ NWR Cleanup Program</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p. 503.229.5585 | m. 503.686.3903</a:t>
            </a:r>
          </a:p>
          <a:p>
            <a:pPr marL="0" indent="0">
              <a:spcBef>
                <a:spcPts val="0"/>
              </a:spcBef>
              <a:spcAft>
                <a:spcPts val="0"/>
              </a:spcAft>
              <a:buNone/>
            </a:pPr>
            <a:r>
              <a:rPr lang="en-US" sz="2400" dirty="0">
                <a:latin typeface="Calibri Light" panose="020F0302020204030204" pitchFamily="34" charset="0"/>
                <a:cs typeface="Calibri Light" panose="020F0302020204030204" pitchFamily="34" charset="0"/>
              </a:rPr>
              <a:t>e. kara.e.master@deq.oregon.gov</a:t>
            </a:r>
          </a:p>
        </p:txBody>
      </p:sp>
      <p:sp>
        <p:nvSpPr>
          <p:cNvPr id="8" name="Rectangle 7">
            <a:extLst>
              <a:ext uri="{FF2B5EF4-FFF2-40B4-BE49-F238E27FC236}">
                <a16:creationId xmlns:a16="http://schemas.microsoft.com/office/drawing/2014/main" id="{5AC50027-1CFB-F01A-E3EB-E7ABC8215D7B}"/>
              </a:ext>
            </a:extLst>
          </p:cNvPr>
          <p:cNvSpPr/>
          <p:nvPr/>
        </p:nvSpPr>
        <p:spPr>
          <a:xfrm>
            <a:off x="-1" y="4184526"/>
            <a:ext cx="3276601" cy="1645920"/>
          </a:xfrm>
          <a:prstGeom prst="rect">
            <a:avLst/>
          </a:prstGeom>
          <a:solidFill>
            <a:srgbClr val="F2F2F2">
              <a:alpha val="8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pic>
        <p:nvPicPr>
          <p:cNvPr id="20" name="Picture 4" descr="Business Oregon - Warm Springs Community Action Team">
            <a:extLst>
              <a:ext uri="{FF2B5EF4-FFF2-40B4-BE49-F238E27FC236}">
                <a16:creationId xmlns:a16="http://schemas.microsoft.com/office/drawing/2014/main" id="{BFF005BE-0473-116B-634A-5CB30CAFC00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1529" y="2150888"/>
            <a:ext cx="281354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533F4A9-58FD-C617-767F-5A1E28492AB1}"/>
              </a:ext>
            </a:extLst>
          </p:cNvPr>
          <p:cNvPicPr>
            <a:picLocks noChangeAspect="1"/>
          </p:cNvPicPr>
          <p:nvPr/>
        </p:nvPicPr>
        <p:blipFill>
          <a:blip r:embed="rId4"/>
          <a:stretch>
            <a:fillRect/>
          </a:stretch>
        </p:blipFill>
        <p:spPr>
          <a:xfrm>
            <a:off x="495200" y="4251516"/>
            <a:ext cx="2286198" cy="1511939"/>
          </a:xfrm>
          <a:prstGeom prst="rect">
            <a:avLst/>
          </a:prstGeom>
        </p:spPr>
      </p:pic>
    </p:spTree>
    <p:extLst>
      <p:ext uri="{BB962C8B-B14F-4D97-AF65-F5344CB8AC3E}">
        <p14:creationId xmlns:p14="http://schemas.microsoft.com/office/powerpoint/2010/main" val="13037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sky, outdoor, ground, building&#10;&#10;Description automatically generated">
            <a:extLst>
              <a:ext uri="{FF2B5EF4-FFF2-40B4-BE49-F238E27FC236}">
                <a16:creationId xmlns:a16="http://schemas.microsoft.com/office/drawing/2014/main" id="{9395B062-025E-67DC-3E11-3B651BB683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00" y="0"/>
            <a:ext cx="12195100" cy="6858002"/>
          </a:xfrm>
          <a:prstGeom prst="rect">
            <a:avLst/>
          </a:prstGeom>
        </p:spPr>
      </p:pic>
      <p:grpSp>
        <p:nvGrpSpPr>
          <p:cNvPr id="7" name="Group 6">
            <a:extLst>
              <a:ext uri="{FF2B5EF4-FFF2-40B4-BE49-F238E27FC236}">
                <a16:creationId xmlns:a16="http://schemas.microsoft.com/office/drawing/2014/main" id="{53394BE4-7368-14FF-DB08-1BCEED687A19}"/>
              </a:ext>
            </a:extLst>
          </p:cNvPr>
          <p:cNvGrpSpPr/>
          <p:nvPr/>
        </p:nvGrpSpPr>
        <p:grpSpPr>
          <a:xfrm>
            <a:off x="-3064" y="5410200"/>
            <a:ext cx="12048000" cy="822960"/>
            <a:chOff x="-3064" y="5410200"/>
            <a:chExt cx="12048000" cy="822960"/>
          </a:xfrm>
        </p:grpSpPr>
        <p:sp>
          <p:nvSpPr>
            <p:cNvPr id="8" name="Rectangle 7">
              <a:extLst>
                <a:ext uri="{FF2B5EF4-FFF2-40B4-BE49-F238E27FC236}">
                  <a16:creationId xmlns:a16="http://schemas.microsoft.com/office/drawing/2014/main" id="{E15905F4-8B33-F8A4-2D97-83B47EA92496}"/>
                </a:ext>
              </a:extLst>
            </p:cNvPr>
            <p:cNvSpPr/>
            <p:nvPr/>
          </p:nvSpPr>
          <p:spPr>
            <a:xfrm>
              <a:off x="-3064" y="5410200"/>
              <a:ext cx="12048000" cy="82296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9" name="Content Placeholder 12">
              <a:extLst>
                <a:ext uri="{FF2B5EF4-FFF2-40B4-BE49-F238E27FC236}">
                  <a16:creationId xmlns:a16="http://schemas.microsoft.com/office/drawing/2014/main" id="{A88F092F-EA70-0CA0-7FFC-2ED6491BCAA8}"/>
                </a:ext>
              </a:extLst>
            </p:cNvPr>
            <p:cNvSpPr txBox="1">
              <a:spLocks/>
            </p:cNvSpPr>
            <p:nvPr/>
          </p:nvSpPr>
          <p:spPr>
            <a:xfrm>
              <a:off x="-3064" y="5522502"/>
              <a:ext cx="12048000" cy="598356"/>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ColPac’s Brownfield Program Goals</a:t>
              </a:r>
            </a:p>
          </p:txBody>
        </p:sp>
      </p:grpSp>
    </p:spTree>
    <p:extLst>
      <p:ext uri="{BB962C8B-B14F-4D97-AF65-F5344CB8AC3E}">
        <p14:creationId xmlns:p14="http://schemas.microsoft.com/office/powerpoint/2010/main" val="3876580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12</a:t>
            </a:fld>
            <a:endParaRPr lang="en-US" sz="1000" dirty="0">
              <a:solidFill>
                <a:srgbClr val="77787B"/>
              </a:solidFill>
              <a:latin typeface="Calibri"/>
            </a:endParaRPr>
          </a:p>
        </p:txBody>
      </p:sp>
      <p:grpSp>
        <p:nvGrpSpPr>
          <p:cNvPr id="33" name="Group 32">
            <a:extLst>
              <a:ext uri="{FF2B5EF4-FFF2-40B4-BE49-F238E27FC236}">
                <a16:creationId xmlns:a16="http://schemas.microsoft.com/office/drawing/2014/main" id="{210BFD57-0D3D-316F-AB61-F276843F09FC}"/>
              </a:ext>
            </a:extLst>
          </p:cNvPr>
          <p:cNvGrpSpPr/>
          <p:nvPr/>
        </p:nvGrpSpPr>
        <p:grpSpPr>
          <a:xfrm>
            <a:off x="4149806" y="1234439"/>
            <a:ext cx="8042194" cy="1920241"/>
            <a:chOff x="4149806" y="1234439"/>
            <a:chExt cx="8042194" cy="1920241"/>
          </a:xfrm>
        </p:grpSpPr>
        <p:sp>
          <p:nvSpPr>
            <p:cNvPr id="10" name="Rectangle 9">
              <a:extLst>
                <a:ext uri="{FF2B5EF4-FFF2-40B4-BE49-F238E27FC236}">
                  <a16:creationId xmlns:a16="http://schemas.microsoft.com/office/drawing/2014/main" id="{31889908-0EB4-D0F1-4EE3-4A818A39EA00}"/>
                </a:ext>
              </a:extLst>
            </p:cNvPr>
            <p:cNvSpPr/>
            <p:nvPr/>
          </p:nvSpPr>
          <p:spPr>
            <a:xfrm>
              <a:off x="4149806" y="1234440"/>
              <a:ext cx="8042194" cy="19202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D2EF82AE-5299-1B29-F798-52D4D3BECE95}"/>
                </a:ext>
              </a:extLst>
            </p:cNvPr>
            <p:cNvSpPr txBox="1">
              <a:spLocks/>
            </p:cNvSpPr>
            <p:nvPr/>
          </p:nvSpPr>
          <p:spPr bwMode="auto">
            <a:xfrm>
              <a:off x="4419600" y="1234439"/>
              <a:ext cx="7581900" cy="192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endParaRPr lang="en-US" sz="1800" dirty="0">
                <a:latin typeface="Calibri Light" panose="020F0302020204030204" pitchFamily="34" charset="0"/>
                <a:cs typeface="Calibri Light" panose="020F0302020204030204" pitchFamily="34" charset="0"/>
              </a:endParaRPr>
            </a:p>
          </p:txBody>
        </p:sp>
      </p:grpSp>
      <p:grpSp>
        <p:nvGrpSpPr>
          <p:cNvPr id="32" name="Group 31">
            <a:extLst>
              <a:ext uri="{FF2B5EF4-FFF2-40B4-BE49-F238E27FC236}">
                <a16:creationId xmlns:a16="http://schemas.microsoft.com/office/drawing/2014/main" id="{51174914-1601-B4CC-E0AF-B836C7F49693}"/>
              </a:ext>
            </a:extLst>
          </p:cNvPr>
          <p:cNvGrpSpPr/>
          <p:nvPr/>
        </p:nvGrpSpPr>
        <p:grpSpPr>
          <a:xfrm>
            <a:off x="4149806" y="3281998"/>
            <a:ext cx="8042194" cy="1621621"/>
            <a:chOff x="4149806" y="3200134"/>
            <a:chExt cx="8042194" cy="1920241"/>
          </a:xfrm>
        </p:grpSpPr>
        <p:sp>
          <p:nvSpPr>
            <p:cNvPr id="15" name="Rectangle 14">
              <a:extLst>
                <a:ext uri="{FF2B5EF4-FFF2-40B4-BE49-F238E27FC236}">
                  <a16:creationId xmlns:a16="http://schemas.microsoft.com/office/drawing/2014/main" id="{9563D1CB-821F-865C-911D-1290EE18D665}"/>
                </a:ext>
              </a:extLst>
            </p:cNvPr>
            <p:cNvSpPr/>
            <p:nvPr/>
          </p:nvSpPr>
          <p:spPr>
            <a:xfrm>
              <a:off x="4149806" y="3200135"/>
              <a:ext cx="8042194" cy="19202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278D9804-E1E1-2E25-B6EA-164364E436B0}"/>
                </a:ext>
              </a:extLst>
            </p:cNvPr>
            <p:cNvSpPr txBox="1">
              <a:spLocks/>
            </p:cNvSpPr>
            <p:nvPr/>
          </p:nvSpPr>
          <p:spPr bwMode="auto">
            <a:xfrm>
              <a:off x="4419600" y="3200134"/>
              <a:ext cx="75819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endParaRPr lang="en-US" sz="1800" dirty="0">
                <a:latin typeface="Calibri Light" panose="020F0302020204030204" pitchFamily="34" charset="0"/>
                <a:cs typeface="Calibri Light" panose="020F0302020204030204" pitchFamily="34" charset="0"/>
              </a:endParaRPr>
            </a:p>
          </p:txBody>
        </p:sp>
      </p:grpSp>
      <p:grpSp>
        <p:nvGrpSpPr>
          <p:cNvPr id="31" name="Group 30">
            <a:extLst>
              <a:ext uri="{FF2B5EF4-FFF2-40B4-BE49-F238E27FC236}">
                <a16:creationId xmlns:a16="http://schemas.microsoft.com/office/drawing/2014/main" id="{E008AB22-C43F-705E-0D68-8CB2FF317B7E}"/>
              </a:ext>
            </a:extLst>
          </p:cNvPr>
          <p:cNvGrpSpPr/>
          <p:nvPr/>
        </p:nvGrpSpPr>
        <p:grpSpPr>
          <a:xfrm>
            <a:off x="4184094" y="5016130"/>
            <a:ext cx="8042194" cy="1102509"/>
            <a:chOff x="4149806" y="5329556"/>
            <a:chExt cx="8042194" cy="1005841"/>
          </a:xfrm>
        </p:grpSpPr>
        <p:sp>
          <p:nvSpPr>
            <p:cNvPr id="17" name="Rectangle 16">
              <a:extLst>
                <a:ext uri="{FF2B5EF4-FFF2-40B4-BE49-F238E27FC236}">
                  <a16:creationId xmlns:a16="http://schemas.microsoft.com/office/drawing/2014/main" id="{7D7DD3DF-697D-400E-4572-EC681334C8A6}"/>
                </a:ext>
              </a:extLst>
            </p:cNvPr>
            <p:cNvSpPr/>
            <p:nvPr/>
          </p:nvSpPr>
          <p:spPr>
            <a:xfrm>
              <a:off x="4149806" y="5329556"/>
              <a:ext cx="8042194" cy="10058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9F860B0B-61D5-B726-21C2-839462987BC3}"/>
                </a:ext>
              </a:extLst>
            </p:cNvPr>
            <p:cNvSpPr txBox="1">
              <a:spLocks/>
            </p:cNvSpPr>
            <p:nvPr/>
          </p:nvSpPr>
          <p:spPr bwMode="auto">
            <a:xfrm>
              <a:off x="4419600" y="5329557"/>
              <a:ext cx="75819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endParaRPr lang="en-US" sz="2000" dirty="0">
                <a:solidFill>
                  <a:srgbClr val="1599D6"/>
                </a:solidFill>
                <a:latin typeface="Calibri Light" panose="020F0302020204030204" pitchFamily="34" charset="0"/>
                <a:cs typeface="Calibri Light" panose="020F0302020204030204" pitchFamily="34" charset="0"/>
              </a:endParaRPr>
            </a:p>
          </p:txBody>
        </p:sp>
      </p:grpSp>
      <p:pic>
        <p:nvPicPr>
          <p:cNvPr id="4" name="Picture 3" descr="A gravel road leading to a building&#10;&#10;Description automatically generated">
            <a:extLst>
              <a:ext uri="{FF2B5EF4-FFF2-40B4-BE49-F238E27FC236}">
                <a16:creationId xmlns:a16="http://schemas.microsoft.com/office/drawing/2014/main" id="{9BF5CFDE-0747-6858-FB5A-8C877B78B9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15" y="0"/>
            <a:ext cx="4149804" cy="6857999"/>
          </a:xfrm>
          <a:prstGeom prst="rect">
            <a:avLst/>
          </a:prstGeom>
        </p:spPr>
      </p:pic>
      <p:sp>
        <p:nvSpPr>
          <p:cNvPr id="22" name="Rectangle 21">
            <a:extLst>
              <a:ext uri="{FF2B5EF4-FFF2-40B4-BE49-F238E27FC236}">
                <a16:creationId xmlns:a16="http://schemas.microsoft.com/office/drawing/2014/main" id="{3FF1AC3C-4ABE-9F4D-0F13-B8DEA1A572D7}"/>
              </a:ext>
            </a:extLst>
          </p:cNvPr>
          <p:cNvSpPr/>
          <p:nvPr/>
        </p:nvSpPr>
        <p:spPr>
          <a:xfrm>
            <a:off x="-21432" y="0"/>
            <a:ext cx="4152900" cy="6858000"/>
          </a:xfrm>
          <a:prstGeom prst="rect">
            <a:avLst/>
          </a:prstGeom>
          <a:solidFill>
            <a:srgbClr val="D1D3D4">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29" name="Rectangle 28">
            <a:extLst>
              <a:ext uri="{FF2B5EF4-FFF2-40B4-BE49-F238E27FC236}">
                <a16:creationId xmlns:a16="http://schemas.microsoft.com/office/drawing/2014/main" id="{28FF42BB-CB11-21F2-A95F-71B3EB5811B2}"/>
              </a:ext>
            </a:extLst>
          </p:cNvPr>
          <p:cNvSpPr/>
          <p:nvPr/>
        </p:nvSpPr>
        <p:spPr>
          <a:xfrm>
            <a:off x="-3094" y="5943601"/>
            <a:ext cx="4152900" cy="914400"/>
          </a:xfrm>
          <a:prstGeom prst="rect">
            <a:avLst/>
          </a:prstGeom>
          <a:solidFill>
            <a:srgbClr val="1599D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550C84AD-C4AE-EAE9-C3C1-EC6C57EB17AB}"/>
              </a:ext>
            </a:extLst>
          </p:cNvPr>
          <p:cNvSpPr txBox="1">
            <a:spLocks/>
          </p:cNvSpPr>
          <p:nvPr/>
        </p:nvSpPr>
        <p:spPr bwMode="auto">
          <a:xfrm>
            <a:off x="-3093" y="6056113"/>
            <a:ext cx="4152900" cy="6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r>
              <a:rPr lang="en-US" sz="1400" i="1" dirty="0">
                <a:solidFill>
                  <a:srgbClr val="F2F2F2"/>
                </a:solidFill>
                <a:effectLst/>
                <a:latin typeface="Calibri Light" panose="020F0302020204030204" pitchFamily="34" charset="0"/>
                <a:ea typeface="Batang" panose="020B0503020000020004" pitchFamily="18" charset="-127"/>
                <a:cs typeface="Calibri Light" panose="020F0302020204030204" pitchFamily="34" charset="0"/>
              </a:rPr>
              <a:t>The US Conference of Mayors has identified lack of cleanup funding as the #1 impediment to Brownfields redevelopment</a:t>
            </a:r>
            <a:endParaRPr lang="en-US" sz="1800" i="1" dirty="0">
              <a:solidFill>
                <a:srgbClr val="F2F2F2"/>
              </a:solidFill>
              <a:latin typeface="Calibri Light" panose="020F0302020204030204" pitchFamily="34" charset="0"/>
              <a:ea typeface="Batang" panose="020B0503020000020004" pitchFamily="18" charset="-127"/>
              <a:cs typeface="Calibri Light" panose="020F0302020204030204" pitchFamily="34" charset="0"/>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Background/Purpose</a:t>
            </a:r>
          </a:p>
        </p:txBody>
      </p:sp>
      <p:sp>
        <p:nvSpPr>
          <p:cNvPr id="3" name="TextBox 2">
            <a:extLst>
              <a:ext uri="{FF2B5EF4-FFF2-40B4-BE49-F238E27FC236}">
                <a16:creationId xmlns:a16="http://schemas.microsoft.com/office/drawing/2014/main" id="{1594FE7D-4112-A00F-C6DD-D39DBC0E4201}"/>
              </a:ext>
            </a:extLst>
          </p:cNvPr>
          <p:cNvSpPr txBox="1"/>
          <p:nvPr/>
        </p:nvSpPr>
        <p:spPr>
          <a:xfrm>
            <a:off x="4149805" y="1371600"/>
            <a:ext cx="7862411" cy="1569660"/>
          </a:xfrm>
          <a:prstGeom prst="rect">
            <a:avLst/>
          </a:prstGeom>
          <a:noFill/>
        </p:spPr>
        <p:txBody>
          <a:bodyPr wrap="square">
            <a:spAutoFit/>
          </a:bodyPr>
          <a:lstStyle/>
          <a:p>
            <a:pPr marL="342900" indent="-342900">
              <a:buFont typeface="Arial" panose="020B0604020202020204" pitchFamily="34" charset="0"/>
              <a:buChar char="•"/>
            </a:pPr>
            <a:r>
              <a:rPr lang="en-US" sz="2400" dirty="0"/>
              <a:t>In May 2022, the Columbia Pacific Economic  Development District (ColPac) was awarded a </a:t>
            </a:r>
            <a:r>
              <a:rPr lang="en-US" sz="2400" b="1" dirty="0"/>
              <a:t>$1 M  Environmental Protection Agency (EPA) Brownfields Revolving Loan Fund (RLF) Grant. </a:t>
            </a:r>
          </a:p>
        </p:txBody>
      </p:sp>
      <p:sp>
        <p:nvSpPr>
          <p:cNvPr id="7" name="TextBox 6">
            <a:extLst>
              <a:ext uri="{FF2B5EF4-FFF2-40B4-BE49-F238E27FC236}">
                <a16:creationId xmlns:a16="http://schemas.microsoft.com/office/drawing/2014/main" id="{5089C65F-3810-70B0-F8B7-29765458F277}"/>
              </a:ext>
            </a:extLst>
          </p:cNvPr>
          <p:cNvSpPr txBox="1"/>
          <p:nvPr/>
        </p:nvSpPr>
        <p:spPr>
          <a:xfrm>
            <a:off x="4229099" y="3291838"/>
            <a:ext cx="7783117" cy="1569660"/>
          </a:xfrm>
          <a:prstGeom prst="rect">
            <a:avLst/>
          </a:prstGeom>
          <a:noFill/>
        </p:spPr>
        <p:txBody>
          <a:bodyPr wrap="square">
            <a:spAutoFit/>
          </a:bodyPr>
          <a:lstStyle/>
          <a:p>
            <a:pPr marL="342900" indent="-342900">
              <a:buFont typeface="Arial" panose="020B0604020202020204" pitchFamily="34" charset="0"/>
              <a:buChar char="•"/>
            </a:pPr>
            <a:r>
              <a:rPr lang="en-US" sz="2400" dirty="0"/>
              <a:t>The grant will be used to capitalize a revolving loan fund from which the ColPac provide loans (private developers) and  subgrants (municipalities &amp; non-profits) to support </a:t>
            </a:r>
            <a:r>
              <a:rPr lang="en-US" sz="2400" b="1" dirty="0"/>
              <a:t>Brownfield cleanup </a:t>
            </a:r>
            <a:r>
              <a:rPr lang="en-US" sz="2400" dirty="0"/>
              <a:t>activities. </a:t>
            </a:r>
          </a:p>
        </p:txBody>
      </p:sp>
      <p:sp>
        <p:nvSpPr>
          <p:cNvPr id="9" name="TextBox 8">
            <a:extLst>
              <a:ext uri="{FF2B5EF4-FFF2-40B4-BE49-F238E27FC236}">
                <a16:creationId xmlns:a16="http://schemas.microsoft.com/office/drawing/2014/main" id="{1C320FAE-CC05-DF3B-E47C-6B6BA84AC059}"/>
              </a:ext>
            </a:extLst>
          </p:cNvPr>
          <p:cNvSpPr txBox="1"/>
          <p:nvPr/>
        </p:nvSpPr>
        <p:spPr>
          <a:xfrm>
            <a:off x="4218382" y="5016131"/>
            <a:ext cx="7973618" cy="1200329"/>
          </a:xfrm>
          <a:prstGeom prst="rect">
            <a:avLst/>
          </a:prstGeom>
          <a:noFill/>
        </p:spPr>
        <p:txBody>
          <a:bodyPr wrap="square">
            <a:spAutoFit/>
          </a:bodyPr>
          <a:lstStyle/>
          <a:p>
            <a:pPr marL="342900" indent="-342900">
              <a:buFont typeface="Arial" panose="020B0604020202020204" pitchFamily="34" charset="0"/>
              <a:buChar char="•"/>
            </a:pPr>
            <a:r>
              <a:rPr lang="en-US" sz="2400" dirty="0"/>
              <a:t>RLF will be available through ColPac’s full service area, area: </a:t>
            </a:r>
            <a:r>
              <a:rPr lang="en-US" sz="2400" b="1" dirty="0"/>
              <a:t>Columbia, Clatsop, and Tillamook Counties and western Washington County.  </a:t>
            </a:r>
          </a:p>
        </p:txBody>
      </p:sp>
    </p:spTree>
    <p:extLst>
      <p:ext uri="{BB962C8B-B14F-4D97-AF65-F5344CB8AC3E}">
        <p14:creationId xmlns:p14="http://schemas.microsoft.com/office/powerpoint/2010/main" val="244492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rain on the tracks&#10;&#10;Description automatically generated">
            <a:extLst>
              <a:ext uri="{FF2B5EF4-FFF2-40B4-BE49-F238E27FC236}">
                <a16:creationId xmlns:a16="http://schemas.microsoft.com/office/drawing/2014/main" id="{32CE8CEF-E468-8BA9-468E-7D5EF90963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152900" cy="6858000"/>
          </a:xfrm>
          <a:prstGeom prst="rect">
            <a:avLst/>
          </a:prstGeom>
        </p:spPr>
      </p:pic>
      <p:sp>
        <p:nvSpPr>
          <p:cNvPr id="7" name="Rectangle 6">
            <a:extLst>
              <a:ext uri="{FF2B5EF4-FFF2-40B4-BE49-F238E27FC236}">
                <a16:creationId xmlns:a16="http://schemas.microsoft.com/office/drawing/2014/main" id="{F3FC9106-F6C9-4BAB-B763-8C01B99093F5}"/>
              </a:ext>
            </a:extLst>
          </p:cNvPr>
          <p:cNvSpPr/>
          <p:nvPr/>
        </p:nvSpPr>
        <p:spPr>
          <a:xfrm>
            <a:off x="-1" y="0"/>
            <a:ext cx="4152899" cy="6858000"/>
          </a:xfrm>
          <a:prstGeom prst="rect">
            <a:avLst/>
          </a:prstGeom>
          <a:solidFill>
            <a:srgbClr val="D1D3D4">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8" name="Content Placeholder 2">
            <a:extLst>
              <a:ext uri="{FF2B5EF4-FFF2-40B4-BE49-F238E27FC236}">
                <a16:creationId xmlns:a16="http://schemas.microsoft.com/office/drawing/2014/main" id="{FFA741FD-68C9-5028-502A-047792636072}"/>
              </a:ext>
            </a:extLst>
          </p:cNvPr>
          <p:cNvSpPr>
            <a:spLocks noGrp="1"/>
          </p:cNvSpPr>
          <p:nvPr>
            <p:ph idx="1"/>
          </p:nvPr>
        </p:nvSpPr>
        <p:spPr>
          <a:xfrm>
            <a:off x="4408571" y="1260251"/>
            <a:ext cx="7543800" cy="5240469"/>
          </a:xfrm>
        </p:spPr>
        <p:txBody>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Provide Expanded Equitable Housing Opportunities </a:t>
            </a:r>
          </a:p>
          <a:p>
            <a:pPr>
              <a:spcBef>
                <a:spcPts val="600"/>
              </a:spcBef>
              <a:spcAft>
                <a:spcPts val="600"/>
              </a:spcAft>
            </a:pPr>
            <a:r>
              <a:rPr lang="en-US" sz="2200" dirty="0">
                <a:latin typeface="Calibri Light" panose="020F0302020204030204" pitchFamily="34" charset="0"/>
                <a:cs typeface="Calibri Light" panose="020F0302020204030204" pitchFamily="34" charset="0"/>
              </a:rPr>
              <a:t>Return Vacant or Underutilized Properties into </a:t>
            </a:r>
            <a:br>
              <a:rPr lang="en-US" sz="2200" dirty="0">
                <a:latin typeface="Calibri Light" panose="020F0302020204030204" pitchFamily="34" charset="0"/>
                <a:cs typeface="Calibri Light" panose="020F0302020204030204" pitchFamily="34" charset="0"/>
              </a:rPr>
            </a:br>
            <a:r>
              <a:rPr lang="en-US" sz="2200" dirty="0">
                <a:latin typeface="Calibri Light" panose="020F0302020204030204" pitchFamily="34" charset="0"/>
                <a:cs typeface="Calibri Light" panose="020F0302020204030204" pitchFamily="34" charset="0"/>
              </a:rPr>
              <a:t>Productive Reuse </a:t>
            </a:r>
          </a:p>
          <a:p>
            <a:pPr>
              <a:spcBef>
                <a:spcPts val="600"/>
              </a:spcBef>
              <a:spcAft>
                <a:spcPts val="600"/>
              </a:spcAft>
            </a:pPr>
            <a:r>
              <a:rPr lang="en-US" sz="2200" dirty="0">
                <a:latin typeface="Calibri Light" panose="020F0302020204030204" pitchFamily="34" charset="0"/>
                <a:cs typeface="Calibri Light" panose="020F0302020204030204" pitchFamily="34" charset="0"/>
              </a:rPr>
              <a:t>Protect Human Health and the Environment </a:t>
            </a:r>
          </a:p>
          <a:p>
            <a:pPr>
              <a:spcBef>
                <a:spcPts val="600"/>
              </a:spcBef>
              <a:spcAft>
                <a:spcPts val="600"/>
              </a:spcAft>
            </a:pPr>
            <a:r>
              <a:rPr lang="en-US" sz="2200" dirty="0">
                <a:latin typeface="Calibri Light" panose="020F0302020204030204" pitchFamily="34" charset="0"/>
                <a:cs typeface="Calibri Light" panose="020F0302020204030204" pitchFamily="34" charset="0"/>
              </a:rPr>
              <a:t>Economic Development </a:t>
            </a:r>
          </a:p>
          <a:p>
            <a:pPr>
              <a:spcBef>
                <a:spcPts val="600"/>
              </a:spcBef>
              <a:spcAft>
                <a:spcPts val="600"/>
              </a:spcAft>
            </a:pPr>
            <a:r>
              <a:rPr lang="en-US" sz="2200" dirty="0">
                <a:latin typeface="Calibri Light" panose="020F0302020204030204" pitchFamily="34" charset="0"/>
                <a:cs typeface="Calibri Light" panose="020F0302020204030204" pitchFamily="34" charset="0"/>
              </a:rPr>
              <a:t>Spur Job Growth </a:t>
            </a:r>
          </a:p>
          <a:p>
            <a:pPr>
              <a:spcBef>
                <a:spcPts val="600"/>
              </a:spcBef>
              <a:spcAft>
                <a:spcPts val="600"/>
              </a:spcAft>
            </a:pPr>
            <a:r>
              <a:rPr lang="en-US" sz="2200" dirty="0">
                <a:latin typeface="Calibri Light" panose="020F0302020204030204" pitchFamily="34" charset="0"/>
                <a:cs typeface="Calibri Light" panose="020F0302020204030204" pitchFamily="34" charset="0"/>
              </a:rPr>
              <a:t>Eliminate Blight </a:t>
            </a:r>
          </a:p>
          <a:p>
            <a:pPr>
              <a:spcBef>
                <a:spcPts val="600"/>
              </a:spcBef>
              <a:spcAft>
                <a:spcPts val="600"/>
              </a:spcAft>
            </a:pPr>
            <a:r>
              <a:rPr lang="en-US" sz="2200" dirty="0">
                <a:latin typeface="Calibri Light" panose="020F0302020204030204" pitchFamily="34" charset="0"/>
                <a:cs typeface="Calibri Light" panose="020F0302020204030204" pitchFamily="34" charset="0"/>
              </a:rPr>
              <a:t>Leverage Additional Regional and State Resources </a:t>
            </a:r>
          </a:p>
          <a:p>
            <a:pPr lvl="1">
              <a:spcBef>
                <a:spcPts val="600"/>
              </a:spcBef>
              <a:spcAft>
                <a:spcPts val="600"/>
              </a:spcAft>
            </a:pPr>
            <a:r>
              <a:rPr lang="en-US" sz="1800" dirty="0">
                <a:latin typeface="Calibri Light" panose="020F0302020204030204" pitchFamily="34" charset="0"/>
                <a:cs typeface="Calibri Light" panose="020F0302020204030204" pitchFamily="34" charset="0"/>
              </a:rPr>
              <a:t>Tillamook County Community-wide Assessment Grant</a:t>
            </a:r>
          </a:p>
          <a:p>
            <a:pPr lvl="1">
              <a:spcBef>
                <a:spcPts val="600"/>
              </a:spcBef>
              <a:spcAft>
                <a:spcPts val="600"/>
              </a:spcAft>
            </a:pPr>
            <a:r>
              <a:rPr lang="en-US" sz="1800" dirty="0">
                <a:latin typeface="Calibri Light" panose="020F0302020204030204" pitchFamily="34" charset="0"/>
                <a:cs typeface="Calibri Light" panose="020F0302020204030204" pitchFamily="34" charset="0"/>
              </a:rPr>
              <a:t>Clatsop County Community-wide Assessment Grant</a:t>
            </a:r>
          </a:p>
          <a:p>
            <a:pPr lvl="1">
              <a:spcBef>
                <a:spcPts val="600"/>
              </a:spcBef>
              <a:spcAft>
                <a:spcPts val="600"/>
              </a:spcAft>
            </a:pPr>
            <a:r>
              <a:rPr lang="en-US" sz="1800" dirty="0">
                <a:latin typeface="Calibri Light" panose="020F0302020204030204" pitchFamily="34" charset="0"/>
                <a:cs typeface="Calibri Light" panose="020F0302020204030204" pitchFamily="34" charset="0"/>
              </a:rPr>
              <a:t>Business Oregon Brownfields Properties Revitalization Fund</a:t>
            </a:r>
          </a:p>
          <a:p>
            <a:pPr>
              <a:spcBef>
                <a:spcPts val="600"/>
              </a:spcBef>
              <a:spcAft>
                <a:spcPts val="600"/>
              </a:spcAft>
            </a:pPr>
            <a:endParaRPr lang="en-US" sz="2200" dirty="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13</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ColPac’s Brownfield Program Goals</a:t>
            </a:r>
          </a:p>
        </p:txBody>
      </p:sp>
    </p:spTree>
    <p:extLst>
      <p:ext uri="{BB962C8B-B14F-4D97-AF65-F5344CB8AC3E}">
        <p14:creationId xmlns:p14="http://schemas.microsoft.com/office/powerpoint/2010/main" val="2282254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with a road and a building in the background&#10;&#10;Description automatically generated">
            <a:extLst>
              <a:ext uri="{FF2B5EF4-FFF2-40B4-BE49-F238E27FC236}">
                <a16:creationId xmlns:a16="http://schemas.microsoft.com/office/drawing/2014/main" id="{6C45624C-7CCC-D48D-AC17-3ABE2DA63C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4190"/>
          </a:xfrm>
          <a:prstGeom prst="rect">
            <a:avLst/>
          </a:prstGeom>
        </p:spPr>
      </p:pic>
      <p:grpSp>
        <p:nvGrpSpPr>
          <p:cNvPr id="7" name="Group 6">
            <a:extLst>
              <a:ext uri="{FF2B5EF4-FFF2-40B4-BE49-F238E27FC236}">
                <a16:creationId xmlns:a16="http://schemas.microsoft.com/office/drawing/2014/main" id="{53394BE4-7368-14FF-DB08-1BCEED687A19}"/>
              </a:ext>
            </a:extLst>
          </p:cNvPr>
          <p:cNvGrpSpPr/>
          <p:nvPr/>
        </p:nvGrpSpPr>
        <p:grpSpPr>
          <a:xfrm>
            <a:off x="-3064" y="5410200"/>
            <a:ext cx="12048000" cy="822960"/>
            <a:chOff x="-3064" y="5410200"/>
            <a:chExt cx="12048000" cy="822960"/>
          </a:xfrm>
        </p:grpSpPr>
        <p:sp>
          <p:nvSpPr>
            <p:cNvPr id="8" name="Rectangle 7">
              <a:extLst>
                <a:ext uri="{FF2B5EF4-FFF2-40B4-BE49-F238E27FC236}">
                  <a16:creationId xmlns:a16="http://schemas.microsoft.com/office/drawing/2014/main" id="{E15905F4-8B33-F8A4-2D97-83B47EA92496}"/>
                </a:ext>
              </a:extLst>
            </p:cNvPr>
            <p:cNvSpPr/>
            <p:nvPr/>
          </p:nvSpPr>
          <p:spPr>
            <a:xfrm>
              <a:off x="-3064" y="5410200"/>
              <a:ext cx="12048000" cy="82296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9" name="Content Placeholder 12">
              <a:extLst>
                <a:ext uri="{FF2B5EF4-FFF2-40B4-BE49-F238E27FC236}">
                  <a16:creationId xmlns:a16="http://schemas.microsoft.com/office/drawing/2014/main" id="{A88F092F-EA70-0CA0-7FFC-2ED6491BCAA8}"/>
                </a:ext>
              </a:extLst>
            </p:cNvPr>
            <p:cNvSpPr txBox="1">
              <a:spLocks/>
            </p:cNvSpPr>
            <p:nvPr/>
          </p:nvSpPr>
          <p:spPr>
            <a:xfrm>
              <a:off x="-3064" y="5522502"/>
              <a:ext cx="12048000" cy="598356"/>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Accessing the Funding</a:t>
              </a:r>
            </a:p>
          </p:txBody>
        </p:sp>
      </p:grpSp>
    </p:spTree>
    <p:extLst>
      <p:ext uri="{BB962C8B-B14F-4D97-AF65-F5344CB8AC3E}">
        <p14:creationId xmlns:p14="http://schemas.microsoft.com/office/powerpoint/2010/main" val="3369199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15</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The Basics</a:t>
            </a:r>
          </a:p>
        </p:txBody>
      </p:sp>
      <p:sp>
        <p:nvSpPr>
          <p:cNvPr id="3" name="Content Placeholder 2">
            <a:extLst>
              <a:ext uri="{FF2B5EF4-FFF2-40B4-BE49-F238E27FC236}">
                <a16:creationId xmlns:a16="http://schemas.microsoft.com/office/drawing/2014/main" id="{DE4AAD7B-6447-4E5D-8D05-CD4A7A5C7604}"/>
              </a:ext>
            </a:extLst>
          </p:cNvPr>
          <p:cNvSpPr>
            <a:spLocks noGrp="1"/>
          </p:cNvSpPr>
          <p:nvPr>
            <p:ph sz="half" idx="1"/>
          </p:nvPr>
        </p:nvSpPr>
        <p:spPr>
          <a:xfrm>
            <a:off x="4800600" y="1143000"/>
            <a:ext cx="7162800" cy="5334000"/>
          </a:xfrm>
        </p:spPr>
        <p:txBody>
          <a:bodyPr/>
          <a:lstStyle/>
          <a:p>
            <a:r>
              <a:rPr lang="en-US" sz="2500" dirty="0"/>
              <a:t>Funding Available Now</a:t>
            </a:r>
          </a:p>
          <a:p>
            <a:r>
              <a:rPr lang="en-US" sz="2500" dirty="0"/>
              <a:t>Resources:</a:t>
            </a:r>
          </a:p>
          <a:p>
            <a:pPr lvl="1"/>
            <a:r>
              <a:rPr lang="en-US" sz="2500" dirty="0"/>
              <a:t>RLF Fact Sheet (available here) </a:t>
            </a:r>
          </a:p>
          <a:p>
            <a:pPr lvl="1"/>
            <a:r>
              <a:rPr lang="en-US" sz="2500" dirty="0"/>
              <a:t>RLF Flow Chart (available here)</a:t>
            </a:r>
          </a:p>
          <a:p>
            <a:pPr lvl="1"/>
            <a:r>
              <a:rPr lang="en-US" sz="2500" dirty="0"/>
              <a:t>RLF Applicant Guidance Manual (in review – available soon) </a:t>
            </a:r>
          </a:p>
          <a:p>
            <a:r>
              <a:rPr lang="en-US" sz="2500" dirty="0"/>
              <a:t>Low Interest Loans for Cleanup (developer)</a:t>
            </a:r>
          </a:p>
          <a:p>
            <a:r>
              <a:rPr lang="en-US" sz="2500" dirty="0"/>
              <a:t>Subgrant for Cleanup (municipalities and non-profits) </a:t>
            </a:r>
          </a:p>
          <a:p>
            <a:r>
              <a:rPr lang="en-US" sz="2500" dirty="0"/>
              <a:t>Supplemental Funds available annually  with demonstrated momentum</a:t>
            </a:r>
          </a:p>
          <a:p>
            <a:r>
              <a:rPr lang="en-US" sz="2500" dirty="0"/>
              <a:t>RLF Performance period can extend to 15 </a:t>
            </a:r>
            <a:r>
              <a:rPr lang="en-US" sz="2500" dirty="0" err="1"/>
              <a:t>yrs</a:t>
            </a:r>
            <a:endParaRPr lang="en-US" sz="2500" dirty="0"/>
          </a:p>
          <a:p>
            <a:pPr marL="457200" lvl="1" indent="0">
              <a:buNone/>
            </a:pPr>
            <a:endParaRPr lang="en-US" dirty="0"/>
          </a:p>
          <a:p>
            <a:endParaRPr lang="en-US" dirty="0"/>
          </a:p>
          <a:p>
            <a:endParaRPr lang="en-US" dirty="0"/>
          </a:p>
        </p:txBody>
      </p:sp>
      <p:pic>
        <p:nvPicPr>
          <p:cNvPr id="4" name="Picture 3">
            <a:extLst>
              <a:ext uri="{FF2B5EF4-FFF2-40B4-BE49-F238E27FC236}">
                <a16:creationId xmlns:a16="http://schemas.microsoft.com/office/drawing/2014/main" id="{7AA8A969-5A9F-00A3-0502-8982538F6522}"/>
              </a:ext>
            </a:extLst>
          </p:cNvPr>
          <p:cNvPicPr>
            <a:picLocks noChangeAspect="1"/>
          </p:cNvPicPr>
          <p:nvPr/>
        </p:nvPicPr>
        <p:blipFill>
          <a:blip r:embed="rId3"/>
          <a:stretch>
            <a:fillRect/>
          </a:stretch>
        </p:blipFill>
        <p:spPr>
          <a:xfrm>
            <a:off x="200025" y="1143000"/>
            <a:ext cx="4301313" cy="5562600"/>
          </a:xfrm>
          <a:prstGeom prst="rect">
            <a:avLst/>
          </a:prstGeom>
        </p:spPr>
      </p:pic>
    </p:spTree>
    <p:extLst>
      <p:ext uri="{BB962C8B-B14F-4D97-AF65-F5344CB8AC3E}">
        <p14:creationId xmlns:p14="http://schemas.microsoft.com/office/powerpoint/2010/main" val="118816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16</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Accessing the Funding</a:t>
            </a:r>
            <a:endParaRPr lang="en-US" sz="3200" i="1" dirty="0">
              <a:solidFill>
                <a:schemeClr val="bg1"/>
              </a:solidFill>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D7A8A72E-E91B-E925-1DDE-7B58DC4187E5}"/>
              </a:ext>
            </a:extLst>
          </p:cNvPr>
          <p:cNvPicPr>
            <a:picLocks noChangeAspect="1"/>
          </p:cNvPicPr>
          <p:nvPr/>
        </p:nvPicPr>
        <p:blipFill>
          <a:blip r:embed="rId3"/>
          <a:stretch>
            <a:fillRect/>
          </a:stretch>
        </p:blipFill>
        <p:spPr>
          <a:xfrm>
            <a:off x="380999" y="1105860"/>
            <a:ext cx="4275543" cy="5523539"/>
          </a:xfrm>
          <a:prstGeom prst="rect">
            <a:avLst/>
          </a:prstGeom>
        </p:spPr>
      </p:pic>
      <p:pic>
        <p:nvPicPr>
          <p:cNvPr id="8" name="Picture 7">
            <a:extLst>
              <a:ext uri="{FF2B5EF4-FFF2-40B4-BE49-F238E27FC236}">
                <a16:creationId xmlns:a16="http://schemas.microsoft.com/office/drawing/2014/main" id="{B80F7B38-B1A0-8822-A50B-FA54904AE200}"/>
              </a:ext>
            </a:extLst>
          </p:cNvPr>
          <p:cNvPicPr>
            <a:picLocks noChangeAspect="1"/>
          </p:cNvPicPr>
          <p:nvPr/>
        </p:nvPicPr>
        <p:blipFill>
          <a:blip r:embed="rId4"/>
          <a:stretch>
            <a:fillRect/>
          </a:stretch>
        </p:blipFill>
        <p:spPr>
          <a:xfrm>
            <a:off x="4732742" y="2661098"/>
            <a:ext cx="7354277" cy="2392844"/>
          </a:xfrm>
          <a:prstGeom prst="rect">
            <a:avLst/>
          </a:prstGeom>
        </p:spPr>
      </p:pic>
      <p:sp>
        <p:nvSpPr>
          <p:cNvPr id="10" name="Rectangle 9">
            <a:extLst>
              <a:ext uri="{FF2B5EF4-FFF2-40B4-BE49-F238E27FC236}">
                <a16:creationId xmlns:a16="http://schemas.microsoft.com/office/drawing/2014/main" id="{0A81C5A1-06D2-E6B8-6150-D7A5B768ED01}"/>
              </a:ext>
            </a:extLst>
          </p:cNvPr>
          <p:cNvSpPr/>
          <p:nvPr/>
        </p:nvSpPr>
        <p:spPr>
          <a:xfrm>
            <a:off x="380999" y="1828800"/>
            <a:ext cx="4191001" cy="106680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AEEF7B60-8E0A-9FCC-ADBE-DD59C688E70C}"/>
              </a:ext>
            </a:extLst>
          </p:cNvPr>
          <p:cNvCxnSpPr/>
          <p:nvPr/>
        </p:nvCxnSpPr>
        <p:spPr>
          <a:xfrm>
            <a:off x="457200" y="1752600"/>
            <a:ext cx="411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8CA148-3B33-D807-CCDF-EEC1E55F611F}"/>
              </a:ext>
            </a:extLst>
          </p:cNvPr>
          <p:cNvCxnSpPr>
            <a:cxnSpLocks/>
          </p:cNvCxnSpPr>
          <p:nvPr/>
        </p:nvCxnSpPr>
        <p:spPr>
          <a:xfrm>
            <a:off x="457200" y="3124200"/>
            <a:ext cx="419934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855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17</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Accessing the Funding</a:t>
            </a:r>
            <a:endParaRPr lang="en-US" sz="3200" i="1" dirty="0">
              <a:solidFill>
                <a:schemeClr val="bg1"/>
              </a:solidFill>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0AE615BC-F573-CB96-0579-2A8B6F7A29A1}"/>
              </a:ext>
            </a:extLst>
          </p:cNvPr>
          <p:cNvPicPr>
            <a:picLocks noChangeAspect="1"/>
          </p:cNvPicPr>
          <p:nvPr/>
        </p:nvPicPr>
        <p:blipFill>
          <a:blip r:embed="rId3"/>
          <a:stretch>
            <a:fillRect/>
          </a:stretch>
        </p:blipFill>
        <p:spPr>
          <a:xfrm>
            <a:off x="228600" y="1076326"/>
            <a:ext cx="4379508" cy="5657850"/>
          </a:xfrm>
          <a:prstGeom prst="rect">
            <a:avLst/>
          </a:prstGeom>
        </p:spPr>
      </p:pic>
      <p:pic>
        <p:nvPicPr>
          <p:cNvPr id="8" name="Picture 7">
            <a:extLst>
              <a:ext uri="{FF2B5EF4-FFF2-40B4-BE49-F238E27FC236}">
                <a16:creationId xmlns:a16="http://schemas.microsoft.com/office/drawing/2014/main" id="{02A18FF5-7F61-B2FD-4D01-5485F3919C36}"/>
              </a:ext>
            </a:extLst>
          </p:cNvPr>
          <p:cNvPicPr>
            <a:picLocks noChangeAspect="1"/>
          </p:cNvPicPr>
          <p:nvPr/>
        </p:nvPicPr>
        <p:blipFill>
          <a:blip r:embed="rId4"/>
          <a:stretch>
            <a:fillRect/>
          </a:stretch>
        </p:blipFill>
        <p:spPr>
          <a:xfrm>
            <a:off x="4736430" y="2057400"/>
            <a:ext cx="7420632" cy="3886200"/>
          </a:xfrm>
          <a:prstGeom prst="rect">
            <a:avLst/>
          </a:prstGeom>
        </p:spPr>
      </p:pic>
      <p:cxnSp>
        <p:nvCxnSpPr>
          <p:cNvPr id="3" name="Straight Connector 2">
            <a:extLst>
              <a:ext uri="{FF2B5EF4-FFF2-40B4-BE49-F238E27FC236}">
                <a16:creationId xmlns:a16="http://schemas.microsoft.com/office/drawing/2014/main" id="{F4B8A8C0-5F01-87CF-4D2A-47FE3DB149D5}"/>
              </a:ext>
            </a:extLst>
          </p:cNvPr>
          <p:cNvCxnSpPr/>
          <p:nvPr/>
        </p:nvCxnSpPr>
        <p:spPr>
          <a:xfrm>
            <a:off x="228600" y="3124200"/>
            <a:ext cx="437950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8AF552-C78D-467B-1A2B-399E94F256BC}"/>
              </a:ext>
            </a:extLst>
          </p:cNvPr>
          <p:cNvCxnSpPr/>
          <p:nvPr/>
        </p:nvCxnSpPr>
        <p:spPr>
          <a:xfrm>
            <a:off x="228600" y="4876800"/>
            <a:ext cx="4379508"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79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18</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Accessing the Funding</a:t>
            </a:r>
            <a:endParaRPr lang="en-US" sz="3200" i="1" dirty="0">
              <a:solidFill>
                <a:schemeClr val="bg1"/>
              </a:solidFill>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2A71D788-9A69-FCBC-7EF9-1B93AEF8A543}"/>
              </a:ext>
            </a:extLst>
          </p:cNvPr>
          <p:cNvPicPr>
            <a:picLocks noChangeAspect="1"/>
          </p:cNvPicPr>
          <p:nvPr/>
        </p:nvPicPr>
        <p:blipFill>
          <a:blip r:embed="rId3"/>
          <a:stretch>
            <a:fillRect/>
          </a:stretch>
        </p:blipFill>
        <p:spPr>
          <a:xfrm>
            <a:off x="152400" y="1102066"/>
            <a:ext cx="4353702" cy="5624512"/>
          </a:xfrm>
          <a:prstGeom prst="rect">
            <a:avLst/>
          </a:prstGeom>
        </p:spPr>
      </p:pic>
      <p:pic>
        <p:nvPicPr>
          <p:cNvPr id="8" name="Picture 7">
            <a:extLst>
              <a:ext uri="{FF2B5EF4-FFF2-40B4-BE49-F238E27FC236}">
                <a16:creationId xmlns:a16="http://schemas.microsoft.com/office/drawing/2014/main" id="{E6EF537E-A63C-7F07-C153-3618B9888F74}"/>
              </a:ext>
            </a:extLst>
          </p:cNvPr>
          <p:cNvPicPr>
            <a:picLocks noChangeAspect="1"/>
          </p:cNvPicPr>
          <p:nvPr/>
        </p:nvPicPr>
        <p:blipFill>
          <a:blip r:embed="rId4"/>
          <a:stretch>
            <a:fillRect/>
          </a:stretch>
        </p:blipFill>
        <p:spPr>
          <a:xfrm>
            <a:off x="5715000" y="1953529"/>
            <a:ext cx="5492496" cy="4038600"/>
          </a:xfrm>
          <a:prstGeom prst="rect">
            <a:avLst/>
          </a:prstGeom>
        </p:spPr>
      </p:pic>
      <p:cxnSp>
        <p:nvCxnSpPr>
          <p:cNvPr id="3" name="Straight Connector 2">
            <a:extLst>
              <a:ext uri="{FF2B5EF4-FFF2-40B4-BE49-F238E27FC236}">
                <a16:creationId xmlns:a16="http://schemas.microsoft.com/office/drawing/2014/main" id="{20A5EB54-B08A-CAA9-1506-3F70351D26D6}"/>
              </a:ext>
            </a:extLst>
          </p:cNvPr>
          <p:cNvCxnSpPr/>
          <p:nvPr/>
        </p:nvCxnSpPr>
        <p:spPr>
          <a:xfrm>
            <a:off x="152400" y="4876800"/>
            <a:ext cx="435370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1AAB894-AEDD-A0B6-915A-40AFCA4E813B}"/>
              </a:ext>
            </a:extLst>
          </p:cNvPr>
          <p:cNvCxnSpPr/>
          <p:nvPr/>
        </p:nvCxnSpPr>
        <p:spPr>
          <a:xfrm>
            <a:off x="152400" y="6629400"/>
            <a:ext cx="435370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638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rain on the tracks&#10;&#10;Description automatically generated">
            <a:extLst>
              <a:ext uri="{FF2B5EF4-FFF2-40B4-BE49-F238E27FC236}">
                <a16:creationId xmlns:a16="http://schemas.microsoft.com/office/drawing/2014/main" id="{32CE8CEF-E468-8BA9-468E-7D5EF90963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152900" cy="6858000"/>
          </a:xfrm>
          <a:prstGeom prst="rect">
            <a:avLst/>
          </a:prstGeom>
        </p:spPr>
      </p:pic>
      <p:sp>
        <p:nvSpPr>
          <p:cNvPr id="7" name="Rectangle 6">
            <a:extLst>
              <a:ext uri="{FF2B5EF4-FFF2-40B4-BE49-F238E27FC236}">
                <a16:creationId xmlns:a16="http://schemas.microsoft.com/office/drawing/2014/main" id="{F3FC9106-F6C9-4BAB-B763-8C01B99093F5}"/>
              </a:ext>
            </a:extLst>
          </p:cNvPr>
          <p:cNvSpPr/>
          <p:nvPr/>
        </p:nvSpPr>
        <p:spPr>
          <a:xfrm>
            <a:off x="-1" y="0"/>
            <a:ext cx="4152899" cy="6858000"/>
          </a:xfrm>
          <a:prstGeom prst="rect">
            <a:avLst/>
          </a:prstGeom>
          <a:solidFill>
            <a:srgbClr val="D1D3D4">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8" name="Content Placeholder 2">
            <a:extLst>
              <a:ext uri="{FF2B5EF4-FFF2-40B4-BE49-F238E27FC236}">
                <a16:creationId xmlns:a16="http://schemas.microsoft.com/office/drawing/2014/main" id="{FFA741FD-68C9-5028-502A-047792636072}"/>
              </a:ext>
            </a:extLst>
          </p:cNvPr>
          <p:cNvSpPr>
            <a:spLocks noGrp="1"/>
          </p:cNvSpPr>
          <p:nvPr>
            <p:ph idx="1"/>
          </p:nvPr>
        </p:nvSpPr>
        <p:spPr>
          <a:xfrm>
            <a:off x="4408571" y="1676400"/>
            <a:ext cx="7543800" cy="4824320"/>
          </a:xfrm>
        </p:spPr>
        <p:txBody>
          <a:bodyPr/>
          <a:lstStyle/>
          <a:p>
            <a:pPr>
              <a:spcBef>
                <a:spcPts val="600"/>
              </a:spcBef>
              <a:spcAft>
                <a:spcPts val="600"/>
              </a:spcAft>
            </a:pPr>
            <a:r>
              <a:rPr lang="en-US" sz="3600" dirty="0">
                <a:latin typeface="Calibri Light" panose="020F0302020204030204" pitchFamily="34" charset="0"/>
                <a:cs typeface="Calibri Light" panose="020F0302020204030204" pitchFamily="34" charset="0"/>
              </a:rPr>
              <a:t>Stay in touch and feel free to reach out any time to vet projects</a:t>
            </a:r>
          </a:p>
          <a:p>
            <a:pPr>
              <a:spcBef>
                <a:spcPts val="600"/>
              </a:spcBef>
              <a:spcAft>
                <a:spcPts val="600"/>
              </a:spcAft>
            </a:pPr>
            <a:endParaRPr lang="en-US" sz="3600" dirty="0">
              <a:latin typeface="Calibri Light" panose="020F0302020204030204" pitchFamily="34" charset="0"/>
              <a:cs typeface="Calibri Light" panose="020F0302020204030204" pitchFamily="34" charset="0"/>
            </a:endParaRPr>
          </a:p>
          <a:p>
            <a:pPr>
              <a:spcBef>
                <a:spcPts val="600"/>
              </a:spcBef>
              <a:spcAft>
                <a:spcPts val="600"/>
              </a:spcAft>
            </a:pPr>
            <a:r>
              <a:rPr lang="en-US" sz="3600" dirty="0">
                <a:latin typeface="Calibri Light" panose="020F0302020204030204" pitchFamily="34" charset="0"/>
                <a:cs typeface="Calibri Light" panose="020F0302020204030204" pitchFamily="34" charset="0"/>
              </a:rPr>
              <a:t>RLF Application Forms are available</a:t>
            </a:r>
          </a:p>
          <a:p>
            <a:pPr>
              <a:spcBef>
                <a:spcPts val="600"/>
              </a:spcBef>
              <a:spcAft>
                <a:spcPts val="600"/>
              </a:spcAft>
            </a:pPr>
            <a:endParaRPr lang="en-US" sz="3600" dirty="0">
              <a:latin typeface="Calibri Light" panose="020F0302020204030204" pitchFamily="34" charset="0"/>
              <a:cs typeface="Calibri Light" panose="020F0302020204030204" pitchFamily="34" charset="0"/>
            </a:endParaRPr>
          </a:p>
          <a:p>
            <a:pPr>
              <a:spcBef>
                <a:spcPts val="600"/>
              </a:spcBef>
              <a:spcAft>
                <a:spcPts val="600"/>
              </a:spcAft>
            </a:pPr>
            <a:r>
              <a:rPr lang="en-US" sz="3600" dirty="0">
                <a:latin typeface="Calibri Light" panose="020F0302020204030204" pitchFamily="34" charset="0"/>
                <a:cs typeface="Calibri Light" panose="020F0302020204030204" pitchFamily="34" charset="0"/>
              </a:rPr>
              <a:t>Reach out any time with questions!</a:t>
            </a:r>
          </a:p>
          <a:p>
            <a:pPr>
              <a:spcBef>
                <a:spcPts val="600"/>
              </a:spcBef>
              <a:spcAft>
                <a:spcPts val="600"/>
              </a:spcAft>
            </a:pPr>
            <a:endParaRPr lang="en-US" sz="2200" dirty="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19</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Accessing the Funding</a:t>
            </a:r>
          </a:p>
        </p:txBody>
      </p:sp>
    </p:spTree>
    <p:extLst>
      <p:ext uri="{BB962C8B-B14F-4D97-AF65-F5344CB8AC3E}">
        <p14:creationId xmlns:p14="http://schemas.microsoft.com/office/powerpoint/2010/main" val="103031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2</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RLF Presentation Summary</a:t>
            </a:r>
          </a:p>
        </p:txBody>
      </p:sp>
      <p:sp>
        <p:nvSpPr>
          <p:cNvPr id="4" name="Content Placeholder 2">
            <a:extLst>
              <a:ext uri="{FF2B5EF4-FFF2-40B4-BE49-F238E27FC236}">
                <a16:creationId xmlns:a16="http://schemas.microsoft.com/office/drawing/2014/main" id="{BDA7E0C6-02C0-3F53-CAA1-33BB2D4E56CA}"/>
              </a:ext>
            </a:extLst>
          </p:cNvPr>
          <p:cNvSpPr txBox="1">
            <a:spLocks/>
          </p:cNvSpPr>
          <p:nvPr/>
        </p:nvSpPr>
        <p:spPr bwMode="auto">
          <a:xfrm>
            <a:off x="4572000" y="1031651"/>
            <a:ext cx="7388352" cy="497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latin typeface="Calibri Light" panose="020F0302020204030204" pitchFamily="34" charset="0"/>
                <a:cs typeface="Calibri Light" panose="020F0302020204030204" pitchFamily="34" charset="0"/>
              </a:rPr>
              <a:t>Introductions</a:t>
            </a:r>
          </a:p>
          <a:p>
            <a:pPr lvl="1">
              <a:spcBef>
                <a:spcPts val="600"/>
              </a:spcBef>
              <a:spcAft>
                <a:spcPts val="600"/>
              </a:spcAft>
            </a:pPr>
            <a:r>
              <a:rPr lang="en-US" b="1" dirty="0">
                <a:latin typeface="Calibri Light" panose="020F0302020204030204" pitchFamily="34" charset="0"/>
                <a:cs typeface="Calibri Light" panose="020F0302020204030204" pitchFamily="34" charset="0"/>
              </a:rPr>
              <a:t>Sarah Lu Heath; ColPac</a:t>
            </a:r>
          </a:p>
          <a:p>
            <a:pPr lvl="1">
              <a:spcBef>
                <a:spcPts val="600"/>
              </a:spcBef>
              <a:spcAft>
                <a:spcPts val="600"/>
              </a:spcAft>
            </a:pPr>
            <a:r>
              <a:rPr lang="en-US" b="1" dirty="0">
                <a:latin typeface="Calibri Light" panose="020F0302020204030204" pitchFamily="34" charset="0"/>
                <a:cs typeface="Calibri Light" panose="020F0302020204030204" pitchFamily="34" charset="0"/>
              </a:rPr>
              <a:t>Keith Ziobron, PE; CHA Consulting</a:t>
            </a:r>
          </a:p>
          <a:p>
            <a:pPr lvl="1">
              <a:spcBef>
                <a:spcPts val="600"/>
              </a:spcBef>
              <a:spcAft>
                <a:spcPts val="600"/>
              </a:spcAft>
            </a:pPr>
            <a:r>
              <a:rPr lang="en-US" b="1" dirty="0">
                <a:latin typeface="Calibri Light" panose="020F0302020204030204" pitchFamily="34" charset="0"/>
                <a:cs typeface="Calibri Light" panose="020F0302020204030204" pitchFamily="34" charset="0"/>
              </a:rPr>
              <a:t>All </a:t>
            </a:r>
          </a:p>
          <a:p>
            <a:pPr>
              <a:spcBef>
                <a:spcPts val="1200"/>
              </a:spcBef>
              <a:spcAft>
                <a:spcPts val="1200"/>
              </a:spcAft>
            </a:pPr>
            <a:r>
              <a:rPr lang="en-US" sz="2400" b="1" dirty="0">
                <a:latin typeface="Calibri Light" panose="020F0302020204030204" pitchFamily="34" charset="0"/>
                <a:cs typeface="Calibri Light" panose="020F0302020204030204" pitchFamily="34" charset="0"/>
              </a:rPr>
              <a:t>Background &amp; Funding Opportunity Review</a:t>
            </a:r>
          </a:p>
          <a:p>
            <a:pPr>
              <a:spcBef>
                <a:spcPts val="1200"/>
              </a:spcBef>
              <a:spcAft>
                <a:spcPts val="1200"/>
              </a:spcAft>
            </a:pPr>
            <a:r>
              <a:rPr lang="en-US" sz="2400" b="1" dirty="0">
                <a:latin typeface="Calibri Light" panose="020F0302020204030204" pitchFamily="34" charset="0"/>
                <a:cs typeface="Calibri Light" panose="020F0302020204030204" pitchFamily="34" charset="0"/>
              </a:rPr>
              <a:t>ColPac’s Brownfield Program</a:t>
            </a:r>
          </a:p>
          <a:p>
            <a:pPr>
              <a:spcBef>
                <a:spcPts val="1200"/>
              </a:spcBef>
              <a:spcAft>
                <a:spcPts val="1200"/>
              </a:spcAft>
            </a:pPr>
            <a:r>
              <a:rPr lang="en-US" sz="2400" b="1" dirty="0">
                <a:latin typeface="Calibri Light" panose="020F0302020204030204" pitchFamily="34" charset="0"/>
                <a:cs typeface="Calibri Light" panose="020F0302020204030204" pitchFamily="34" charset="0"/>
              </a:rPr>
              <a:t>Accessing the Funding</a:t>
            </a:r>
          </a:p>
          <a:p>
            <a:pPr>
              <a:spcBef>
                <a:spcPts val="1200"/>
              </a:spcBef>
              <a:spcAft>
                <a:spcPts val="1200"/>
              </a:spcAft>
            </a:pPr>
            <a:r>
              <a:rPr lang="en-US" sz="2400" b="1" dirty="0">
                <a:latin typeface="Calibri Light" panose="020F0302020204030204" pitchFamily="34" charset="0"/>
                <a:cs typeface="Calibri Light" panose="020F0302020204030204" pitchFamily="34" charset="0"/>
              </a:rPr>
              <a:t>Case Studies</a:t>
            </a:r>
            <a:endParaRPr lang="en-US" b="1" dirty="0">
              <a:latin typeface="Calibri Light" panose="020F0302020204030204" pitchFamily="34" charset="0"/>
              <a:cs typeface="Calibri Light" panose="020F0302020204030204" pitchFamily="34" charset="0"/>
            </a:endParaRPr>
          </a:p>
          <a:p>
            <a:pPr>
              <a:spcBef>
                <a:spcPts val="1200"/>
              </a:spcBef>
              <a:spcAft>
                <a:spcPts val="1200"/>
              </a:spcAft>
            </a:pPr>
            <a:r>
              <a:rPr lang="en-US" sz="2400" b="1" dirty="0">
                <a:latin typeface="Calibri Light" panose="020F0302020204030204" pitchFamily="34" charset="0"/>
                <a:cs typeface="Calibri Light" panose="020F0302020204030204" pitchFamily="34" charset="0"/>
              </a:rPr>
              <a:t>Questions/Contacts</a:t>
            </a:r>
          </a:p>
        </p:txBody>
      </p:sp>
      <p:pic>
        <p:nvPicPr>
          <p:cNvPr id="6" name="Picture 5">
            <a:extLst>
              <a:ext uri="{FF2B5EF4-FFF2-40B4-BE49-F238E27FC236}">
                <a16:creationId xmlns:a16="http://schemas.microsoft.com/office/drawing/2014/main" id="{6A9512DF-F03E-69CC-D0C9-0B0B78297FA3}"/>
              </a:ext>
            </a:extLst>
          </p:cNvPr>
          <p:cNvPicPr>
            <a:picLocks noChangeAspect="1"/>
          </p:cNvPicPr>
          <p:nvPr/>
        </p:nvPicPr>
        <p:blipFill>
          <a:blip r:embed="rId3"/>
          <a:stretch>
            <a:fillRect/>
          </a:stretch>
        </p:blipFill>
        <p:spPr>
          <a:xfrm>
            <a:off x="0" y="1031651"/>
            <a:ext cx="4416552" cy="5888736"/>
          </a:xfrm>
          <a:prstGeom prst="rect">
            <a:avLst/>
          </a:prstGeom>
        </p:spPr>
      </p:pic>
    </p:spTree>
    <p:extLst>
      <p:ext uri="{BB962C8B-B14F-4D97-AF65-F5344CB8AC3E}">
        <p14:creationId xmlns:p14="http://schemas.microsoft.com/office/powerpoint/2010/main" val="439083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next to a road&#10;&#10;Description automatically generated">
            <a:extLst>
              <a:ext uri="{FF2B5EF4-FFF2-40B4-BE49-F238E27FC236}">
                <a16:creationId xmlns:a16="http://schemas.microsoft.com/office/drawing/2014/main" id="{6950517B-E73A-6195-957A-C3E7B53EAD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4" y="0"/>
            <a:ext cx="12195064" cy="6858000"/>
          </a:xfrm>
          <a:prstGeom prst="rect">
            <a:avLst/>
          </a:prstGeom>
        </p:spPr>
      </p:pic>
      <p:grpSp>
        <p:nvGrpSpPr>
          <p:cNvPr id="7" name="Group 6">
            <a:extLst>
              <a:ext uri="{FF2B5EF4-FFF2-40B4-BE49-F238E27FC236}">
                <a16:creationId xmlns:a16="http://schemas.microsoft.com/office/drawing/2014/main" id="{53394BE4-7368-14FF-DB08-1BCEED687A19}"/>
              </a:ext>
            </a:extLst>
          </p:cNvPr>
          <p:cNvGrpSpPr/>
          <p:nvPr/>
        </p:nvGrpSpPr>
        <p:grpSpPr>
          <a:xfrm>
            <a:off x="-3064" y="5410200"/>
            <a:ext cx="12048000" cy="822960"/>
            <a:chOff x="-3064" y="5410200"/>
            <a:chExt cx="12048000" cy="822960"/>
          </a:xfrm>
        </p:grpSpPr>
        <p:sp>
          <p:nvSpPr>
            <p:cNvPr id="8" name="Rectangle 7">
              <a:extLst>
                <a:ext uri="{FF2B5EF4-FFF2-40B4-BE49-F238E27FC236}">
                  <a16:creationId xmlns:a16="http://schemas.microsoft.com/office/drawing/2014/main" id="{E15905F4-8B33-F8A4-2D97-83B47EA92496}"/>
                </a:ext>
              </a:extLst>
            </p:cNvPr>
            <p:cNvSpPr/>
            <p:nvPr/>
          </p:nvSpPr>
          <p:spPr>
            <a:xfrm>
              <a:off x="-3064" y="5410200"/>
              <a:ext cx="12048000" cy="82296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9" name="Content Placeholder 12">
              <a:extLst>
                <a:ext uri="{FF2B5EF4-FFF2-40B4-BE49-F238E27FC236}">
                  <a16:creationId xmlns:a16="http://schemas.microsoft.com/office/drawing/2014/main" id="{A88F092F-EA70-0CA0-7FFC-2ED6491BCAA8}"/>
                </a:ext>
              </a:extLst>
            </p:cNvPr>
            <p:cNvSpPr txBox="1">
              <a:spLocks/>
            </p:cNvSpPr>
            <p:nvPr/>
          </p:nvSpPr>
          <p:spPr>
            <a:xfrm>
              <a:off x="-3064" y="5522502"/>
              <a:ext cx="12048000" cy="598356"/>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Case Studies</a:t>
              </a:r>
            </a:p>
          </p:txBody>
        </p:sp>
      </p:grpSp>
    </p:spTree>
    <p:extLst>
      <p:ext uri="{BB962C8B-B14F-4D97-AF65-F5344CB8AC3E}">
        <p14:creationId xmlns:p14="http://schemas.microsoft.com/office/powerpoint/2010/main" val="572789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FA741FD-68C9-5028-502A-047792636072}"/>
              </a:ext>
            </a:extLst>
          </p:cNvPr>
          <p:cNvSpPr>
            <a:spLocks noGrp="1"/>
          </p:cNvSpPr>
          <p:nvPr>
            <p:ph idx="1"/>
          </p:nvPr>
        </p:nvSpPr>
        <p:spPr>
          <a:xfrm>
            <a:off x="4267200" y="1031651"/>
            <a:ext cx="7843727" cy="5469069"/>
          </a:xfrm>
        </p:spPr>
        <p:txBody>
          <a:bodyPr/>
          <a:lstStyle/>
          <a:p>
            <a:pPr marL="0" indent="0">
              <a:spcBef>
                <a:spcPts val="600"/>
              </a:spcBef>
              <a:spcAft>
                <a:spcPts val="600"/>
              </a:spcAft>
              <a:buNone/>
            </a:pPr>
            <a:r>
              <a:rPr lang="en-US" sz="3000" b="1" dirty="0">
                <a:latin typeface="Calibri Light" panose="020F0302020204030204" pitchFamily="34" charset="0"/>
                <a:cs typeface="Calibri Light" panose="020F0302020204030204" pitchFamily="34" charset="0"/>
              </a:rPr>
              <a:t>Since 2021, The City of Chiloquin has leveraged &gt;$980,000 in State and Federal Brownfield Program funding</a:t>
            </a:r>
          </a:p>
          <a:p>
            <a:pPr>
              <a:spcBef>
                <a:spcPts val="600"/>
              </a:spcBef>
              <a:spcAft>
                <a:spcPts val="600"/>
              </a:spcAft>
            </a:pPr>
            <a:r>
              <a:rPr lang="en-US" sz="2400" dirty="0">
                <a:latin typeface="Calibri Light" panose="020F0302020204030204" pitchFamily="34" charset="0"/>
                <a:cs typeface="Calibri Light" panose="020F0302020204030204" pitchFamily="34" charset="0"/>
              </a:rPr>
              <a:t>2021 Business Oregon Assessment Grant for the pre-acquisition due diligence for the former Markwardt Brothers Garage site$56,000) </a:t>
            </a:r>
          </a:p>
          <a:p>
            <a:pPr>
              <a:spcBef>
                <a:spcPts val="600"/>
              </a:spcBef>
              <a:spcAft>
                <a:spcPts val="600"/>
              </a:spcAft>
            </a:pPr>
            <a:r>
              <a:rPr lang="en-US" sz="2400" dirty="0">
                <a:latin typeface="Calibri Light" panose="020F0302020204030204" pitchFamily="34" charset="0"/>
                <a:cs typeface="Calibri Light" panose="020F0302020204030204" pitchFamily="34" charset="0"/>
              </a:rPr>
              <a:t>FY2021 EPA Community-wide Assessment Grant ($300,000) </a:t>
            </a:r>
          </a:p>
          <a:p>
            <a:pPr>
              <a:spcBef>
                <a:spcPts val="600"/>
              </a:spcBef>
              <a:spcAft>
                <a:spcPts val="600"/>
              </a:spcAft>
            </a:pPr>
            <a:r>
              <a:rPr lang="en-US" sz="2400" dirty="0">
                <a:latin typeface="Calibri Light" panose="020F0302020204030204" pitchFamily="34" charset="0"/>
                <a:cs typeface="Calibri Light" panose="020F0302020204030204" pitchFamily="34" charset="0"/>
              </a:rPr>
              <a:t>FY2022 EPA Cleanup Grant for the former Markwardt Brothers garage ($402,500)</a:t>
            </a:r>
          </a:p>
          <a:p>
            <a:pPr>
              <a:spcBef>
                <a:spcPts val="600"/>
              </a:spcBef>
              <a:spcAft>
                <a:spcPts val="600"/>
              </a:spcAft>
            </a:pPr>
            <a:r>
              <a:rPr lang="en-US" sz="2400" dirty="0">
                <a:latin typeface="Calibri Light" panose="020F0302020204030204" pitchFamily="34" charset="0"/>
                <a:cs typeface="Calibri Light" panose="020F0302020204030204" pitchFamily="34" charset="0"/>
              </a:rPr>
              <a:t>2023 Business Oregon Cleanup Grants for removal of Chiloquin Mercantile Building asbestos-containing debris ($220,000) </a:t>
            </a: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21</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Chiloquin’s Brownfield Program</a:t>
            </a:r>
          </a:p>
        </p:txBody>
      </p:sp>
      <p:pic>
        <p:nvPicPr>
          <p:cNvPr id="2" name="Picture 1">
            <a:extLst>
              <a:ext uri="{FF2B5EF4-FFF2-40B4-BE49-F238E27FC236}">
                <a16:creationId xmlns:a16="http://schemas.microsoft.com/office/drawing/2014/main" id="{DE69A8BD-34B5-3012-9D20-46080C6B2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1073" y="1904092"/>
            <a:ext cx="4033727" cy="3999423"/>
          </a:xfrm>
          <a:prstGeom prst="rect">
            <a:avLst/>
          </a:prstGeom>
          <a:noFill/>
        </p:spPr>
      </p:pic>
    </p:spTree>
    <p:extLst>
      <p:ext uri="{BB962C8B-B14F-4D97-AF65-F5344CB8AC3E}">
        <p14:creationId xmlns:p14="http://schemas.microsoft.com/office/powerpoint/2010/main" val="419242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FA741FD-68C9-5028-502A-047792636072}"/>
              </a:ext>
            </a:extLst>
          </p:cNvPr>
          <p:cNvSpPr>
            <a:spLocks noGrp="1"/>
          </p:cNvSpPr>
          <p:nvPr>
            <p:ph idx="1"/>
          </p:nvPr>
        </p:nvSpPr>
        <p:spPr>
          <a:xfrm>
            <a:off x="228600" y="1031651"/>
            <a:ext cx="5715000" cy="5469069"/>
          </a:xfrm>
        </p:spPr>
        <p:txBody>
          <a:bodyPr/>
          <a:lstStyle/>
          <a:p>
            <a:pPr>
              <a:spcBef>
                <a:spcPts val="600"/>
              </a:spcBef>
              <a:spcAft>
                <a:spcPts val="600"/>
              </a:spcAft>
            </a:pPr>
            <a:r>
              <a:rPr lang="en-US" b="1" dirty="0">
                <a:latin typeface="Calibri Light" panose="020F0302020204030204" pitchFamily="34" charset="0"/>
                <a:cs typeface="Calibri Light" panose="020F0302020204030204" pitchFamily="34" charset="0"/>
              </a:rPr>
              <a:t>Incorporated 1926</a:t>
            </a:r>
          </a:p>
          <a:p>
            <a:pPr>
              <a:spcBef>
                <a:spcPts val="600"/>
              </a:spcBef>
              <a:spcAft>
                <a:spcPts val="600"/>
              </a:spcAft>
            </a:pPr>
            <a:r>
              <a:rPr lang="en-US" b="1" dirty="0">
                <a:latin typeface="Calibri Light" panose="020F0302020204030204" pitchFamily="34" charset="0"/>
                <a:cs typeface="Calibri Light" panose="020F0302020204030204" pitchFamily="34" charset="0"/>
              </a:rPr>
              <a:t>Population 767</a:t>
            </a:r>
          </a:p>
          <a:p>
            <a:pPr>
              <a:spcBef>
                <a:spcPts val="600"/>
              </a:spcBef>
              <a:spcAft>
                <a:spcPts val="600"/>
              </a:spcAft>
            </a:pPr>
            <a:r>
              <a:rPr lang="en-US" b="1" dirty="0">
                <a:latin typeface="Calibri Light" panose="020F0302020204030204" pitchFamily="34" charset="0"/>
                <a:cs typeface="Calibri Light" panose="020F0302020204030204" pitchFamily="34" charset="0"/>
              </a:rPr>
              <a:t>0.82 Square miles</a:t>
            </a:r>
          </a:p>
          <a:p>
            <a:pPr>
              <a:spcBef>
                <a:spcPts val="600"/>
              </a:spcBef>
              <a:spcAft>
                <a:spcPts val="600"/>
              </a:spcAft>
            </a:pPr>
            <a:r>
              <a:rPr lang="en-US" b="1" dirty="0">
                <a:latin typeface="Calibri Light" panose="020F0302020204030204" pitchFamily="34" charset="0"/>
                <a:cs typeface="Calibri Light" panose="020F0302020204030204" pitchFamily="34" charset="0"/>
              </a:rPr>
              <a:t>Grant funded Development Opportunity inventory identified </a:t>
            </a:r>
            <a:r>
              <a:rPr lang="en-US" b="1" u="sng" dirty="0">
                <a:latin typeface="Calibri Light" panose="020F0302020204030204" pitchFamily="34" charset="0"/>
                <a:cs typeface="Calibri Light" panose="020F0302020204030204" pitchFamily="34" charset="0"/>
              </a:rPr>
              <a:t>21</a:t>
            </a:r>
            <a:r>
              <a:rPr lang="en-US" b="1" dirty="0">
                <a:latin typeface="Calibri Light" panose="020F0302020204030204" pitchFamily="34" charset="0"/>
                <a:cs typeface="Calibri Light" panose="020F0302020204030204" pitchFamily="34" charset="0"/>
              </a:rPr>
              <a:t> Brownfields</a:t>
            </a:r>
            <a:endParaRPr lang="en-US" dirty="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22</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Chiloquin’s By the Numbers</a:t>
            </a:r>
          </a:p>
        </p:txBody>
      </p:sp>
      <p:pic>
        <p:nvPicPr>
          <p:cNvPr id="4" name="Picture 3">
            <a:extLst>
              <a:ext uri="{FF2B5EF4-FFF2-40B4-BE49-F238E27FC236}">
                <a16:creationId xmlns:a16="http://schemas.microsoft.com/office/drawing/2014/main" id="{C10DE876-CCB4-0BCB-7D70-19BDF3EBEBC3}"/>
              </a:ext>
            </a:extLst>
          </p:cNvPr>
          <p:cNvPicPr>
            <a:picLocks noChangeAspect="1"/>
          </p:cNvPicPr>
          <p:nvPr/>
        </p:nvPicPr>
        <p:blipFill>
          <a:blip r:embed="rId3"/>
          <a:stretch>
            <a:fillRect/>
          </a:stretch>
        </p:blipFill>
        <p:spPr>
          <a:xfrm>
            <a:off x="376766" y="4114800"/>
            <a:ext cx="3475211" cy="2636969"/>
          </a:xfrm>
          <a:prstGeom prst="rect">
            <a:avLst/>
          </a:prstGeom>
        </p:spPr>
      </p:pic>
      <p:pic>
        <p:nvPicPr>
          <p:cNvPr id="6" name="Picture 5">
            <a:extLst>
              <a:ext uri="{FF2B5EF4-FFF2-40B4-BE49-F238E27FC236}">
                <a16:creationId xmlns:a16="http://schemas.microsoft.com/office/drawing/2014/main" id="{CBFB1051-233C-1E87-0F93-D042B1A68D09}"/>
              </a:ext>
            </a:extLst>
          </p:cNvPr>
          <p:cNvPicPr>
            <a:picLocks noChangeAspect="1"/>
          </p:cNvPicPr>
          <p:nvPr/>
        </p:nvPicPr>
        <p:blipFill>
          <a:blip r:embed="rId4"/>
          <a:stretch>
            <a:fillRect/>
          </a:stretch>
        </p:blipFill>
        <p:spPr>
          <a:xfrm>
            <a:off x="5782930" y="1250262"/>
            <a:ext cx="6395433" cy="2332169"/>
          </a:xfrm>
          <a:prstGeom prst="rect">
            <a:avLst/>
          </a:prstGeom>
        </p:spPr>
      </p:pic>
      <p:pic>
        <p:nvPicPr>
          <p:cNvPr id="7" name="Picture 6">
            <a:extLst>
              <a:ext uri="{FF2B5EF4-FFF2-40B4-BE49-F238E27FC236}">
                <a16:creationId xmlns:a16="http://schemas.microsoft.com/office/drawing/2014/main" id="{564AA335-B84A-1546-0727-2663938B9D65}"/>
              </a:ext>
            </a:extLst>
          </p:cNvPr>
          <p:cNvPicPr>
            <a:picLocks noChangeAspect="1"/>
          </p:cNvPicPr>
          <p:nvPr/>
        </p:nvPicPr>
        <p:blipFill>
          <a:blip r:embed="rId5"/>
          <a:stretch>
            <a:fillRect/>
          </a:stretch>
        </p:blipFill>
        <p:spPr>
          <a:xfrm>
            <a:off x="7163371" y="4267200"/>
            <a:ext cx="4932109" cy="2514599"/>
          </a:xfrm>
          <a:prstGeom prst="rect">
            <a:avLst/>
          </a:prstGeom>
        </p:spPr>
      </p:pic>
      <p:sp>
        <p:nvSpPr>
          <p:cNvPr id="9" name="TextBox 8">
            <a:extLst>
              <a:ext uri="{FF2B5EF4-FFF2-40B4-BE49-F238E27FC236}">
                <a16:creationId xmlns:a16="http://schemas.microsoft.com/office/drawing/2014/main" id="{74083512-10C0-FE95-3DBD-27002E0C5CE1}"/>
              </a:ext>
            </a:extLst>
          </p:cNvPr>
          <p:cNvSpPr txBox="1"/>
          <p:nvPr/>
        </p:nvSpPr>
        <p:spPr>
          <a:xfrm>
            <a:off x="5791200" y="1447800"/>
            <a:ext cx="457200" cy="369332"/>
          </a:xfrm>
          <a:prstGeom prst="rect">
            <a:avLst/>
          </a:prstGeom>
          <a:noFill/>
        </p:spPr>
        <p:txBody>
          <a:bodyPr wrap="square" rtlCol="0">
            <a:spAutoFit/>
          </a:bodyPr>
          <a:lstStyle/>
          <a:p>
            <a:r>
              <a:rPr lang="en-US" dirty="0">
                <a:solidFill>
                  <a:srgbClr val="FF0000"/>
                </a:solidFill>
              </a:rPr>
              <a:t>19</a:t>
            </a:r>
          </a:p>
        </p:txBody>
      </p:sp>
      <p:pic>
        <p:nvPicPr>
          <p:cNvPr id="11" name="Content Placeholder 9">
            <a:extLst>
              <a:ext uri="{FF2B5EF4-FFF2-40B4-BE49-F238E27FC236}">
                <a16:creationId xmlns:a16="http://schemas.microsoft.com/office/drawing/2014/main" id="{2D7DBE33-2929-B2C4-3AC3-EB19685B6854}"/>
              </a:ext>
            </a:extLst>
          </p:cNvPr>
          <p:cNvPicPr>
            <a:picLocks noChangeAspect="1"/>
          </p:cNvPicPr>
          <p:nvPr/>
        </p:nvPicPr>
        <p:blipFill>
          <a:blip r:embed="rId6"/>
          <a:stretch>
            <a:fillRect/>
          </a:stretch>
        </p:blipFill>
        <p:spPr bwMode="auto">
          <a:xfrm>
            <a:off x="4050569" y="4419600"/>
            <a:ext cx="2928771" cy="233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A2490B1F-42AA-47E0-151C-5BEF725411F0}"/>
              </a:ext>
            </a:extLst>
          </p:cNvPr>
          <p:cNvSpPr txBox="1"/>
          <p:nvPr/>
        </p:nvSpPr>
        <p:spPr>
          <a:xfrm>
            <a:off x="4304540" y="4495800"/>
            <a:ext cx="418704" cy="369332"/>
          </a:xfrm>
          <a:prstGeom prst="rect">
            <a:avLst/>
          </a:prstGeom>
          <a:noFill/>
        </p:spPr>
        <p:txBody>
          <a:bodyPr wrap="none" rtlCol="0">
            <a:spAutoFit/>
          </a:bodyPr>
          <a:lstStyle/>
          <a:p>
            <a:r>
              <a:rPr lang="en-US" dirty="0">
                <a:solidFill>
                  <a:srgbClr val="FF0000"/>
                </a:solidFill>
              </a:rPr>
              <a:t>17</a:t>
            </a:r>
          </a:p>
        </p:txBody>
      </p:sp>
      <p:sp>
        <p:nvSpPr>
          <p:cNvPr id="14" name="TextBox 13">
            <a:extLst>
              <a:ext uri="{FF2B5EF4-FFF2-40B4-BE49-F238E27FC236}">
                <a16:creationId xmlns:a16="http://schemas.microsoft.com/office/drawing/2014/main" id="{EBBFB124-0140-6B3F-6E6C-4C179A62C97B}"/>
              </a:ext>
            </a:extLst>
          </p:cNvPr>
          <p:cNvSpPr txBox="1"/>
          <p:nvPr/>
        </p:nvSpPr>
        <p:spPr>
          <a:xfrm>
            <a:off x="7455372" y="4495800"/>
            <a:ext cx="418704" cy="369332"/>
          </a:xfrm>
          <a:prstGeom prst="rect">
            <a:avLst/>
          </a:prstGeom>
          <a:noFill/>
        </p:spPr>
        <p:txBody>
          <a:bodyPr wrap="none" rtlCol="0">
            <a:spAutoFit/>
          </a:bodyPr>
          <a:lstStyle/>
          <a:p>
            <a:r>
              <a:rPr lang="en-US" dirty="0">
                <a:solidFill>
                  <a:srgbClr val="FF0000"/>
                </a:solidFill>
              </a:rPr>
              <a:t>16</a:t>
            </a:r>
          </a:p>
        </p:txBody>
      </p:sp>
      <p:sp>
        <p:nvSpPr>
          <p:cNvPr id="15" name="TextBox 14">
            <a:extLst>
              <a:ext uri="{FF2B5EF4-FFF2-40B4-BE49-F238E27FC236}">
                <a16:creationId xmlns:a16="http://schemas.microsoft.com/office/drawing/2014/main" id="{6B0BB5F5-E4BC-6740-0DDB-5C3A48A4DBFC}"/>
              </a:ext>
            </a:extLst>
          </p:cNvPr>
          <p:cNvSpPr txBox="1"/>
          <p:nvPr/>
        </p:nvSpPr>
        <p:spPr>
          <a:xfrm>
            <a:off x="533400" y="4267200"/>
            <a:ext cx="1657236" cy="923330"/>
          </a:xfrm>
          <a:prstGeom prst="rect">
            <a:avLst/>
          </a:prstGeom>
          <a:noFill/>
        </p:spPr>
        <p:txBody>
          <a:bodyPr wrap="square" rtlCol="0">
            <a:spAutoFit/>
          </a:bodyPr>
          <a:lstStyle/>
          <a:p>
            <a:r>
              <a:rPr lang="en-US" b="1" dirty="0">
                <a:solidFill>
                  <a:srgbClr val="FF0000"/>
                </a:solidFill>
              </a:rPr>
              <a:t>Development </a:t>
            </a:r>
          </a:p>
          <a:p>
            <a:r>
              <a:rPr lang="en-US" b="1" dirty="0">
                <a:solidFill>
                  <a:srgbClr val="FF0000"/>
                </a:solidFill>
              </a:rPr>
              <a:t>Opportunity</a:t>
            </a:r>
          </a:p>
          <a:p>
            <a:r>
              <a:rPr lang="en-US" b="1" dirty="0">
                <a:solidFill>
                  <a:srgbClr val="FF0000"/>
                </a:solidFill>
              </a:rPr>
              <a:t>Inventory</a:t>
            </a:r>
          </a:p>
        </p:txBody>
      </p:sp>
    </p:spTree>
    <p:extLst>
      <p:ext uri="{BB962C8B-B14F-4D97-AF65-F5344CB8AC3E}">
        <p14:creationId xmlns:p14="http://schemas.microsoft.com/office/powerpoint/2010/main" val="4183432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4A911-DFFC-4AB3-8570-8FFB2C35DA4F}"/>
              </a:ext>
            </a:extLst>
          </p:cNvPr>
          <p:cNvSpPr>
            <a:spLocks noGrp="1"/>
          </p:cNvSpPr>
          <p:nvPr>
            <p:ph type="title"/>
          </p:nvPr>
        </p:nvSpPr>
        <p:spPr/>
        <p:txBody>
          <a:bodyPr/>
          <a:lstStyle/>
          <a:p>
            <a:br>
              <a:rPr lang="en-US" dirty="0"/>
            </a:br>
            <a:br>
              <a:rPr lang="en-US" dirty="0"/>
            </a:br>
            <a:r>
              <a:rPr lang="en-US" dirty="0"/>
              <a:t>	</a:t>
            </a:r>
            <a:r>
              <a:rPr lang="en-US" b="1" dirty="0"/>
              <a:t>Pullman Yard Transformed </a:t>
            </a:r>
            <a:br>
              <a:rPr lang="en-US" dirty="0"/>
            </a:br>
            <a:endParaRPr lang="en-US" dirty="0"/>
          </a:p>
        </p:txBody>
      </p:sp>
      <p:pic>
        <p:nvPicPr>
          <p:cNvPr id="9" name="Content Placeholder 8">
            <a:extLst>
              <a:ext uri="{FF2B5EF4-FFF2-40B4-BE49-F238E27FC236}">
                <a16:creationId xmlns:a16="http://schemas.microsoft.com/office/drawing/2014/main" id="{CC1DEF49-2AD4-4861-9B40-2939E2086393}"/>
              </a:ext>
            </a:extLst>
          </p:cNvPr>
          <p:cNvPicPr>
            <a:picLocks noGrp="1" noChangeAspect="1"/>
          </p:cNvPicPr>
          <p:nvPr>
            <p:ph sz="half" idx="1"/>
          </p:nvPr>
        </p:nvPicPr>
        <p:blipFill>
          <a:blip r:embed="rId2"/>
          <a:stretch>
            <a:fillRect/>
          </a:stretch>
        </p:blipFill>
        <p:spPr>
          <a:xfrm>
            <a:off x="257175" y="1514677"/>
            <a:ext cx="5762625" cy="4603346"/>
          </a:xfrm>
        </p:spPr>
      </p:pic>
      <p:sp>
        <p:nvSpPr>
          <p:cNvPr id="12" name="Content Placeholder 11">
            <a:extLst>
              <a:ext uri="{FF2B5EF4-FFF2-40B4-BE49-F238E27FC236}">
                <a16:creationId xmlns:a16="http://schemas.microsoft.com/office/drawing/2014/main" id="{B102B691-5CF0-462F-AB3D-481269CD57BA}"/>
              </a:ext>
            </a:extLst>
          </p:cNvPr>
          <p:cNvSpPr>
            <a:spLocks noGrp="1"/>
          </p:cNvSpPr>
          <p:nvPr>
            <p:ph sz="half" idx="2"/>
          </p:nvPr>
        </p:nvSpPr>
        <p:spPr>
          <a:xfrm>
            <a:off x="6172199" y="1476607"/>
            <a:ext cx="5762625" cy="5170210"/>
          </a:xfrm>
        </p:spPr>
        <p:txBody>
          <a:bodyPr>
            <a:normAutofit fontScale="85000" lnSpcReduction="20000"/>
          </a:bodyPr>
          <a:lstStyle/>
          <a:p>
            <a:r>
              <a:rPr lang="en-US" sz="3200" dirty="0"/>
              <a:t>26.8 acres/&gt;12 buildings</a:t>
            </a:r>
          </a:p>
          <a:p>
            <a:pPr lvl="1"/>
            <a:r>
              <a:rPr lang="en-US" sz="3200" dirty="0"/>
              <a:t>Built from 1900s to 1950s</a:t>
            </a:r>
          </a:p>
          <a:p>
            <a:pPr lvl="1"/>
            <a:r>
              <a:rPr lang="en-US" sz="3200" dirty="0"/>
              <a:t>1,212 to 70,656 sq ft in size- 153,000 sq ft</a:t>
            </a:r>
          </a:p>
          <a:p>
            <a:r>
              <a:rPr lang="en-US" sz="3200" dirty="0"/>
              <a:t>Pratt Engineering- tested chemical process equipment 1904-1926</a:t>
            </a:r>
          </a:p>
          <a:p>
            <a:r>
              <a:rPr lang="en-US" sz="3200" dirty="0"/>
              <a:t>Pullman Company-  rail car maintenance 1926- 1950s</a:t>
            </a:r>
          </a:p>
          <a:p>
            <a:r>
              <a:rPr lang="en-US" sz="3200" dirty="0"/>
              <a:t>Second American Iron-metal manufacturing- 1955- 1965</a:t>
            </a:r>
          </a:p>
          <a:p>
            <a:r>
              <a:rPr lang="en-US" sz="3200" dirty="0"/>
              <a:t>Southern Iron and Equipment - rail car manufacturing- 1965-1980</a:t>
            </a:r>
          </a:p>
          <a:p>
            <a:r>
              <a:rPr lang="en-US" sz="3200" dirty="0"/>
              <a:t>Georgia Building Authority</a:t>
            </a:r>
          </a:p>
          <a:p>
            <a:endParaRPr lang="en-US" dirty="0"/>
          </a:p>
        </p:txBody>
      </p:sp>
      <p:pic>
        <p:nvPicPr>
          <p:cNvPr id="5" name="Picture 4">
            <a:extLst>
              <a:ext uri="{FF2B5EF4-FFF2-40B4-BE49-F238E27FC236}">
                <a16:creationId xmlns:a16="http://schemas.microsoft.com/office/drawing/2014/main" id="{06B9FC1F-CF3B-445E-8048-01D6544C581E}"/>
              </a:ext>
            </a:extLst>
          </p:cNvPr>
          <p:cNvPicPr>
            <a:picLocks noChangeAspect="1"/>
          </p:cNvPicPr>
          <p:nvPr/>
        </p:nvPicPr>
        <p:blipFill>
          <a:blip r:embed="rId3"/>
          <a:stretch>
            <a:fillRect/>
          </a:stretch>
        </p:blipFill>
        <p:spPr>
          <a:xfrm>
            <a:off x="10933268" y="211183"/>
            <a:ext cx="910296" cy="931817"/>
          </a:xfrm>
          <a:prstGeom prst="rect">
            <a:avLst/>
          </a:prstGeom>
        </p:spPr>
      </p:pic>
      <p:pic>
        <p:nvPicPr>
          <p:cNvPr id="2050" name="Picture 2">
            <a:extLst>
              <a:ext uri="{FF2B5EF4-FFF2-40B4-BE49-F238E27FC236}">
                <a16:creationId xmlns:a16="http://schemas.microsoft.com/office/drawing/2014/main" id="{3D72EAE1-9306-DCC0-9335-D35E191592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437" y="454302"/>
            <a:ext cx="2623364" cy="550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970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Pullman Yard Transformed</a:t>
            </a:r>
            <a:endParaRPr lang="en-US" dirty="0"/>
          </a:p>
        </p:txBody>
      </p:sp>
      <p:sp>
        <p:nvSpPr>
          <p:cNvPr id="3" name="Content Placeholder 2"/>
          <p:cNvSpPr>
            <a:spLocks noGrp="1"/>
          </p:cNvSpPr>
          <p:nvPr>
            <p:ph idx="1"/>
          </p:nvPr>
        </p:nvSpPr>
        <p:spPr>
          <a:xfrm>
            <a:off x="591541" y="1371600"/>
            <a:ext cx="4818659" cy="5105400"/>
          </a:xfrm>
        </p:spPr>
        <p:txBody>
          <a:bodyPr>
            <a:normAutofit fontScale="77500" lnSpcReduction="20000"/>
          </a:bodyPr>
          <a:lstStyle/>
          <a:p>
            <a:pPr lvl="0"/>
            <a:r>
              <a:rPr lang="en-US" b="1" dirty="0"/>
              <a:t>Atomic Entertainment Purchased Site in 2018</a:t>
            </a:r>
          </a:p>
          <a:p>
            <a:pPr lvl="0"/>
            <a:r>
              <a:rPr lang="en-US" b="1" dirty="0"/>
              <a:t>Multiple EPA Grants Leveraged</a:t>
            </a:r>
          </a:p>
          <a:p>
            <a:pPr lvl="1"/>
            <a:r>
              <a:rPr lang="en-US" dirty="0"/>
              <a:t>Cleanup planning completed under City of Atlanta Assessment Grant (2019) (~$40,000.00)</a:t>
            </a:r>
            <a:endParaRPr lang="en-US" sz="2800" dirty="0"/>
          </a:p>
          <a:p>
            <a:pPr lvl="1"/>
            <a:r>
              <a:rPr lang="en-US" dirty="0"/>
              <a:t>FY2009 City of Atlanta RLF Loan funded Asbestos Abatement in 6 buildings (~$1 Million)</a:t>
            </a:r>
          </a:p>
          <a:p>
            <a:pPr lvl="1"/>
            <a:r>
              <a:rPr lang="en-US" dirty="0"/>
              <a:t>FY2011 Decide DeKalb RLF Funded ~3000 cy impacted Soil Removal &amp; Disposal (~1 Million)</a:t>
            </a:r>
          </a:p>
          <a:p>
            <a:pPr lvl="1"/>
            <a:r>
              <a:rPr lang="en-US" dirty="0"/>
              <a:t>FY2022 City of Atlanta RLF to fund additional soil remediation(~1 Million)</a:t>
            </a:r>
          </a:p>
          <a:p>
            <a:endParaRPr lang="en-US" dirty="0"/>
          </a:p>
        </p:txBody>
      </p:sp>
      <p:pic>
        <p:nvPicPr>
          <p:cNvPr id="6" name="Picture 5">
            <a:extLst>
              <a:ext uri="{FF2B5EF4-FFF2-40B4-BE49-F238E27FC236}">
                <a16:creationId xmlns:a16="http://schemas.microsoft.com/office/drawing/2014/main" id="{06B9FC1F-CF3B-445E-8048-01D6544C581E}"/>
              </a:ext>
            </a:extLst>
          </p:cNvPr>
          <p:cNvPicPr>
            <a:picLocks noChangeAspect="1"/>
          </p:cNvPicPr>
          <p:nvPr/>
        </p:nvPicPr>
        <p:blipFill>
          <a:blip r:embed="rId2"/>
          <a:stretch>
            <a:fillRect/>
          </a:stretch>
        </p:blipFill>
        <p:spPr>
          <a:xfrm>
            <a:off x="10607366" y="211183"/>
            <a:ext cx="1236198" cy="1265424"/>
          </a:xfrm>
          <a:prstGeom prst="rect">
            <a:avLst/>
          </a:prstGeom>
        </p:spPr>
      </p:pic>
      <p:pic>
        <p:nvPicPr>
          <p:cNvPr id="3074" name="Picture 2">
            <a:extLst>
              <a:ext uri="{FF2B5EF4-FFF2-40B4-BE49-F238E27FC236}">
                <a16:creationId xmlns:a16="http://schemas.microsoft.com/office/drawing/2014/main" id="{5A47E6E1-93D5-512B-35F1-0BB52AA91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36" y="533400"/>
            <a:ext cx="2394764" cy="502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8BB986-3113-69F1-9689-9D8F0247924B}"/>
              </a:ext>
            </a:extLst>
          </p:cNvPr>
          <p:cNvPicPr>
            <a:picLocks noChangeAspect="1"/>
          </p:cNvPicPr>
          <p:nvPr/>
        </p:nvPicPr>
        <p:blipFill>
          <a:blip r:embed="rId4"/>
          <a:stretch>
            <a:fillRect/>
          </a:stretch>
        </p:blipFill>
        <p:spPr>
          <a:xfrm>
            <a:off x="5410200" y="1811907"/>
            <a:ext cx="6575439" cy="4224337"/>
          </a:xfrm>
          <a:prstGeom prst="rect">
            <a:avLst/>
          </a:prstGeom>
        </p:spPr>
      </p:pic>
    </p:spTree>
    <p:extLst>
      <p:ext uri="{BB962C8B-B14F-4D97-AF65-F5344CB8AC3E}">
        <p14:creationId xmlns:p14="http://schemas.microsoft.com/office/powerpoint/2010/main" val="2923091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25</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228600" y="228600"/>
            <a:ext cx="12420601"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Pullman Yards Today</a:t>
            </a:r>
          </a:p>
        </p:txBody>
      </p:sp>
      <p:pic>
        <p:nvPicPr>
          <p:cNvPr id="3" name="Picture 2">
            <a:extLst>
              <a:ext uri="{FF2B5EF4-FFF2-40B4-BE49-F238E27FC236}">
                <a16:creationId xmlns:a16="http://schemas.microsoft.com/office/drawing/2014/main" id="{690D4759-F7BB-EF60-1213-FEE3EB907B7F}"/>
              </a:ext>
            </a:extLst>
          </p:cNvPr>
          <p:cNvPicPr>
            <a:picLocks noChangeAspect="1"/>
          </p:cNvPicPr>
          <p:nvPr/>
        </p:nvPicPr>
        <p:blipFill>
          <a:blip r:embed="rId3"/>
          <a:stretch>
            <a:fillRect/>
          </a:stretch>
        </p:blipFill>
        <p:spPr>
          <a:xfrm>
            <a:off x="964458" y="1276608"/>
            <a:ext cx="5353451" cy="890546"/>
          </a:xfrm>
          <a:prstGeom prst="rect">
            <a:avLst/>
          </a:prstGeom>
        </p:spPr>
      </p:pic>
      <p:pic>
        <p:nvPicPr>
          <p:cNvPr id="6" name="Picture 5">
            <a:extLst>
              <a:ext uri="{FF2B5EF4-FFF2-40B4-BE49-F238E27FC236}">
                <a16:creationId xmlns:a16="http://schemas.microsoft.com/office/drawing/2014/main" id="{D89F52F4-618A-609E-0DEF-A6A619B5B2F9}"/>
              </a:ext>
            </a:extLst>
          </p:cNvPr>
          <p:cNvPicPr>
            <a:picLocks noChangeAspect="1"/>
          </p:cNvPicPr>
          <p:nvPr/>
        </p:nvPicPr>
        <p:blipFill>
          <a:blip r:embed="rId4"/>
          <a:stretch>
            <a:fillRect/>
          </a:stretch>
        </p:blipFill>
        <p:spPr>
          <a:xfrm>
            <a:off x="222723" y="2412112"/>
            <a:ext cx="5586413" cy="4284363"/>
          </a:xfrm>
          <a:prstGeom prst="rect">
            <a:avLst/>
          </a:prstGeom>
        </p:spPr>
      </p:pic>
      <p:pic>
        <p:nvPicPr>
          <p:cNvPr id="1028" name="Picture 4" descr="Atlanta amps up its entertainment industry with 27-acre Pullman Yard  development">
            <a:extLst>
              <a:ext uri="{FF2B5EF4-FFF2-40B4-BE49-F238E27FC236}">
                <a16:creationId xmlns:a16="http://schemas.microsoft.com/office/drawing/2014/main" id="{AAB0A34D-AD8B-0E01-8E03-00CA63F2C74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826682" y="597261"/>
            <a:ext cx="4294562" cy="23083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3EAABE5-C71F-0058-AE35-BD3567A5C0FB}"/>
              </a:ext>
            </a:extLst>
          </p:cNvPr>
          <p:cNvPicPr>
            <a:picLocks noChangeAspect="1"/>
          </p:cNvPicPr>
          <p:nvPr/>
        </p:nvPicPr>
        <p:blipFill>
          <a:blip r:embed="rId6"/>
          <a:stretch>
            <a:fillRect/>
          </a:stretch>
        </p:blipFill>
        <p:spPr>
          <a:xfrm>
            <a:off x="6112041" y="3131744"/>
            <a:ext cx="5723845" cy="3644980"/>
          </a:xfrm>
          <a:prstGeom prst="rect">
            <a:avLst/>
          </a:prstGeom>
        </p:spPr>
      </p:pic>
    </p:spTree>
    <p:extLst>
      <p:ext uri="{BB962C8B-B14F-4D97-AF65-F5344CB8AC3E}">
        <p14:creationId xmlns:p14="http://schemas.microsoft.com/office/powerpoint/2010/main" val="3130783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ky, outdoor, grass, mountain&#10;&#10;Description automatically generated">
            <a:extLst>
              <a:ext uri="{FF2B5EF4-FFF2-40B4-BE49-F238E27FC236}">
                <a16:creationId xmlns:a16="http://schemas.microsoft.com/office/drawing/2014/main" id="{26A9F040-16CF-FC3F-A109-12885F1F17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354" y="-624840"/>
            <a:ext cx="12198096" cy="4815840"/>
          </a:xfrm>
          <a:prstGeom prst="rect">
            <a:avLst/>
          </a:prstGeom>
        </p:spPr>
      </p:pic>
      <p:sp>
        <p:nvSpPr>
          <p:cNvPr id="13" name="Rectangle 12">
            <a:extLst>
              <a:ext uri="{FF2B5EF4-FFF2-40B4-BE49-F238E27FC236}">
                <a16:creationId xmlns:a16="http://schemas.microsoft.com/office/drawing/2014/main" id="{565EE8AB-13D6-93E6-18CD-1959A0007163}"/>
              </a:ext>
            </a:extLst>
          </p:cNvPr>
          <p:cNvSpPr/>
          <p:nvPr/>
        </p:nvSpPr>
        <p:spPr>
          <a:xfrm>
            <a:off x="-3065" y="-381000"/>
            <a:ext cx="12223639" cy="152400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14" name="Content Placeholder 12">
            <a:extLst>
              <a:ext uri="{FF2B5EF4-FFF2-40B4-BE49-F238E27FC236}">
                <a16:creationId xmlns:a16="http://schemas.microsoft.com/office/drawing/2014/main" id="{260E9D92-EC3B-8211-40F8-FF85443EC603}"/>
              </a:ext>
            </a:extLst>
          </p:cNvPr>
          <p:cNvSpPr txBox="1">
            <a:spLocks/>
          </p:cNvSpPr>
          <p:nvPr/>
        </p:nvSpPr>
        <p:spPr>
          <a:xfrm>
            <a:off x="-3064" y="-2362200"/>
            <a:ext cx="12048000" cy="5334000"/>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Thank you/Questions</a:t>
            </a:r>
          </a:p>
          <a:p>
            <a:pPr marL="0" indent="0" algn="r">
              <a:lnSpc>
                <a:spcPct val="100000"/>
              </a:lnSpc>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 </a:t>
            </a:r>
            <a:r>
              <a:rPr lang="en-US" sz="2800" dirty="0">
                <a:solidFill>
                  <a:schemeClr val="bg1"/>
                </a:solidFill>
                <a:latin typeface="Calibri Light" panose="020F0302020204030204" pitchFamily="34" charset="0"/>
                <a:cs typeface="Calibri Light" panose="020F0302020204030204" pitchFamily="34" charset="0"/>
              </a:rPr>
              <a:t>For more information, please contact:</a:t>
            </a:r>
            <a:endParaRPr lang="en-US" sz="3600" dirty="0">
              <a:solidFill>
                <a:schemeClr val="bg1"/>
              </a:solidFill>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41EFE545-6F90-0EFA-440D-2FF15636B81B}"/>
              </a:ext>
            </a:extLst>
          </p:cNvPr>
          <p:cNvSpPr/>
          <p:nvPr/>
        </p:nvSpPr>
        <p:spPr>
          <a:xfrm>
            <a:off x="6112" y="4114800"/>
            <a:ext cx="12203290" cy="2667000"/>
          </a:xfrm>
          <a:prstGeom prst="rect">
            <a:avLst/>
          </a:prstGeom>
          <a:solidFill>
            <a:schemeClr val="bg1">
              <a:alpha val="99000"/>
            </a:schemeClr>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marL="0" marR="0" indent="0" algn="r">
              <a:lnSpc>
                <a:spcPct val="100000"/>
              </a:lnSpc>
              <a:spcBef>
                <a:spcPts val="1300"/>
              </a:spcBef>
              <a:spcAft>
                <a:spcPts val="0"/>
              </a:spcAft>
              <a:buNone/>
            </a:pPr>
            <a:r>
              <a:rPr lang="en-US" sz="2400" b="1" spc="-25" dirty="0">
                <a:solidFill>
                  <a:schemeClr val="tx2">
                    <a:lumMod val="60000"/>
                    <a:lumOff val="40000"/>
                  </a:schemeClr>
                </a:solidFill>
                <a:effectLst/>
                <a:latin typeface="+mj-lt"/>
                <a:ea typeface="Times New Roman" panose="02020603050405020304" pitchFamily="18" charset="0"/>
                <a:cs typeface="Times New Roman" panose="02020603050405020304" pitchFamily="18" charset="0"/>
              </a:rPr>
              <a:t>Sarah Lu Heath</a:t>
            </a:r>
            <a:r>
              <a:rPr lang="en-US" sz="2400" dirty="0">
                <a:solidFill>
                  <a:schemeClr val="tx2">
                    <a:lumMod val="60000"/>
                    <a:lumOff val="40000"/>
                  </a:schemeClr>
                </a:solidFill>
                <a:effectLst/>
                <a:latin typeface="+mj-lt"/>
                <a:ea typeface="Times New Roman" panose="02020603050405020304" pitchFamily="18" charset="0"/>
                <a:cs typeface="Times New Roman" panose="02020603050405020304" pitchFamily="18" charset="0"/>
              </a:rPr>
              <a:t> </a:t>
            </a:r>
            <a:endParaRPr lang="en-US" sz="2400" spc="-45" dirty="0">
              <a:solidFill>
                <a:schemeClr val="tx2">
                  <a:lumMod val="60000"/>
                  <a:lumOff val="40000"/>
                </a:schemeClr>
              </a:solidFill>
              <a:effectLst/>
              <a:latin typeface="+mj-lt"/>
              <a:ea typeface="Times New Roman" panose="02020603050405020304" pitchFamily="18" charset="0"/>
            </a:endParaRPr>
          </a:p>
          <a:p>
            <a:pPr marL="0" indent="0" algn="r">
              <a:lnSpc>
                <a:spcPct val="100000"/>
              </a:lnSpc>
              <a:buNone/>
            </a:pPr>
            <a:r>
              <a:rPr lang="en-US" sz="2400" spc="-45" dirty="0">
                <a:solidFill>
                  <a:schemeClr val="tx2">
                    <a:lumMod val="60000"/>
                    <a:lumOff val="40000"/>
                  </a:schemeClr>
                </a:solidFill>
                <a:effectLst/>
                <a:latin typeface="+mj-lt"/>
                <a:ea typeface="Times New Roman" panose="02020603050405020304" pitchFamily="18" charset="0"/>
              </a:rPr>
              <a:t>Deputy Director, ColPac EDD</a:t>
            </a:r>
            <a:r>
              <a:rPr lang="en-US" sz="2400" dirty="0">
                <a:solidFill>
                  <a:schemeClr val="tx2">
                    <a:lumMod val="60000"/>
                    <a:lumOff val="40000"/>
                  </a:schemeClr>
                </a:solidFill>
                <a:effectLst/>
                <a:latin typeface="+mj-lt"/>
                <a:ea typeface="Times New Roman" panose="02020603050405020304" pitchFamily="18" charset="0"/>
              </a:rPr>
              <a:t> </a:t>
            </a:r>
          </a:p>
          <a:p>
            <a:pPr marL="0" indent="0" algn="r">
              <a:lnSpc>
                <a:spcPct val="100000"/>
              </a:lnSpc>
              <a:buNone/>
            </a:pPr>
            <a:r>
              <a:rPr lang="en-US" sz="2400" spc="-30" dirty="0">
                <a:solidFill>
                  <a:schemeClr val="tx2">
                    <a:lumMod val="60000"/>
                    <a:lumOff val="40000"/>
                  </a:schemeClr>
                </a:solidFill>
                <a:latin typeface="+mj-lt"/>
                <a:ea typeface="Times New Roman" panose="02020603050405020304" pitchFamily="18" charset="0"/>
              </a:rPr>
              <a:t>p. </a:t>
            </a:r>
            <a:r>
              <a:rPr lang="en-US" sz="2400" spc="-30" dirty="0">
                <a:solidFill>
                  <a:schemeClr val="tx2">
                    <a:lumMod val="60000"/>
                    <a:lumOff val="40000"/>
                  </a:schemeClr>
                </a:solidFill>
                <a:effectLst/>
                <a:latin typeface="+mj-lt"/>
                <a:ea typeface="Times New Roman" panose="02020603050405020304" pitchFamily="18" charset="0"/>
              </a:rPr>
              <a:t>971.328.2877</a:t>
            </a:r>
            <a:r>
              <a:rPr lang="en-US" sz="2400" dirty="0">
                <a:solidFill>
                  <a:schemeClr val="tx2">
                    <a:lumMod val="60000"/>
                    <a:lumOff val="40000"/>
                  </a:schemeClr>
                </a:solidFill>
                <a:effectLst/>
                <a:latin typeface="+mj-lt"/>
                <a:ea typeface="Times New Roman" panose="02020603050405020304" pitchFamily="18" charset="0"/>
              </a:rPr>
              <a:t>  | e. </a:t>
            </a:r>
            <a:r>
              <a:rPr lang="en-US" sz="2400" u="none" strike="noStrike" spc="-45" dirty="0">
                <a:solidFill>
                  <a:schemeClr val="tx2">
                    <a:lumMod val="60000"/>
                    <a:lumOff val="40000"/>
                  </a:schemeClr>
                </a:solidFill>
                <a:effectLst/>
                <a:latin typeface="+mj-lt"/>
                <a:ea typeface="Times New Roman" panose="02020603050405020304" pitchFamily="18" charset="0"/>
                <a:hlinkClick r:id="rId3">
                  <a:extLst>
                    <a:ext uri="{A12FA001-AC4F-418D-AE19-62706E023703}">
                      <ahyp:hlinkClr xmlns:ahyp="http://schemas.microsoft.com/office/drawing/2018/hyperlinkcolor" val="tx"/>
                    </a:ext>
                  </a:extLst>
                </a:hlinkClick>
              </a:rPr>
              <a:t>SarahLu@nworegon.org</a:t>
            </a:r>
            <a:endParaRPr lang="en-US" sz="2400" b="1" dirty="0">
              <a:solidFill>
                <a:schemeClr val="tx2">
                  <a:lumMod val="60000"/>
                  <a:lumOff val="40000"/>
                </a:schemeClr>
              </a:solidFill>
              <a:latin typeface="+mj-lt"/>
              <a:cs typeface="Calibri Light" panose="020F0302020204030204" pitchFamily="34" charset="0"/>
            </a:endParaRPr>
          </a:p>
          <a:p>
            <a:pPr marL="0" indent="0" algn="r">
              <a:lnSpc>
                <a:spcPct val="100000"/>
              </a:lnSpc>
              <a:spcBef>
                <a:spcPts val="0"/>
              </a:spcBef>
              <a:buFont typeface="Arial" panose="020B0604020202020204" pitchFamily="34" charset="0"/>
              <a:buNone/>
            </a:pPr>
            <a:endParaRPr lang="en-US" sz="1600" b="1" dirty="0">
              <a:solidFill>
                <a:schemeClr val="tx2">
                  <a:lumMod val="60000"/>
                  <a:lumOff val="40000"/>
                </a:schemeClr>
              </a:solidFill>
              <a:latin typeface="+mj-lt"/>
              <a:cs typeface="Calibri Light" panose="020F0302020204030204" pitchFamily="34" charset="0"/>
            </a:endParaRPr>
          </a:p>
          <a:p>
            <a:pPr marL="0" indent="0" algn="r">
              <a:lnSpc>
                <a:spcPct val="100000"/>
              </a:lnSpc>
              <a:spcBef>
                <a:spcPts val="0"/>
              </a:spcBef>
              <a:buFont typeface="Arial" panose="020B0604020202020204" pitchFamily="34" charset="0"/>
              <a:buNone/>
            </a:pPr>
            <a:r>
              <a:rPr lang="en-US" sz="2400" b="1" dirty="0">
                <a:solidFill>
                  <a:schemeClr val="tx2">
                    <a:lumMod val="60000"/>
                    <a:lumOff val="40000"/>
                  </a:schemeClr>
                </a:solidFill>
                <a:latin typeface="+mj-lt"/>
                <a:cs typeface="Calibri Light" panose="020F0302020204030204" pitchFamily="34" charset="0"/>
              </a:rPr>
              <a:t>Keith J. Ziobron, PE</a:t>
            </a:r>
          </a:p>
          <a:p>
            <a:pPr marL="0" indent="0" algn="r">
              <a:lnSpc>
                <a:spcPct val="100000"/>
              </a:lnSpc>
              <a:spcBef>
                <a:spcPts val="0"/>
              </a:spcBef>
              <a:buFont typeface="Arial" panose="020B0604020202020204" pitchFamily="34" charset="0"/>
              <a:buNone/>
            </a:pPr>
            <a:r>
              <a:rPr lang="en-US" sz="2400" dirty="0">
                <a:solidFill>
                  <a:schemeClr val="tx2">
                    <a:lumMod val="60000"/>
                    <a:lumOff val="40000"/>
                  </a:schemeClr>
                </a:solidFill>
                <a:latin typeface="+mj-lt"/>
                <a:cs typeface="Calibri Light" panose="020F0302020204030204" pitchFamily="34" charset="0"/>
              </a:rPr>
              <a:t>CHA | Associate Vice President - Brownfield Program Discipline Lead</a:t>
            </a:r>
          </a:p>
          <a:p>
            <a:pPr marL="0" indent="0" algn="r">
              <a:lnSpc>
                <a:spcPct val="100000"/>
              </a:lnSpc>
              <a:spcBef>
                <a:spcPts val="0"/>
              </a:spcBef>
              <a:buFont typeface="Arial" panose="020B0604020202020204" pitchFamily="34" charset="0"/>
              <a:buNone/>
            </a:pPr>
            <a:r>
              <a:rPr lang="en-US" sz="2400" dirty="0">
                <a:solidFill>
                  <a:schemeClr val="tx2">
                    <a:lumMod val="60000"/>
                    <a:lumOff val="40000"/>
                  </a:schemeClr>
                </a:solidFill>
                <a:latin typeface="+mj-lt"/>
                <a:cs typeface="Calibri Light" panose="020F0302020204030204" pitchFamily="34" charset="0"/>
              </a:rPr>
              <a:t>p. 678.787.9576 | e. kziobron@chacompanies.com</a:t>
            </a:r>
          </a:p>
        </p:txBody>
      </p:sp>
      <p:sp>
        <p:nvSpPr>
          <p:cNvPr id="12" name="Content Placeholder 12">
            <a:extLst>
              <a:ext uri="{FF2B5EF4-FFF2-40B4-BE49-F238E27FC236}">
                <a16:creationId xmlns:a16="http://schemas.microsoft.com/office/drawing/2014/main" id="{6520F179-EE64-5AC9-6735-48603122160D}"/>
              </a:ext>
            </a:extLst>
          </p:cNvPr>
          <p:cNvSpPr txBox="1">
            <a:spLocks/>
          </p:cNvSpPr>
          <p:nvPr/>
        </p:nvSpPr>
        <p:spPr>
          <a:xfrm>
            <a:off x="6111" y="4191000"/>
            <a:ext cx="12203289" cy="2667000"/>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Font typeface="Arial" panose="020B0604020202020204" pitchFamily="34" charset="0"/>
              <a:buNone/>
            </a:pPr>
            <a:endParaRPr lang="en-US" sz="2400" b="1" dirty="0">
              <a:solidFill>
                <a:srgbClr val="1599D6"/>
              </a:solidFill>
              <a:latin typeface="Calibri Light" panose="020F0302020204030204" pitchFamily="34" charset="0"/>
              <a:cs typeface="Calibri Light" panose="020F0302020204030204" pitchFamily="34" charset="0"/>
            </a:endParaRPr>
          </a:p>
        </p:txBody>
      </p:sp>
      <p:pic>
        <p:nvPicPr>
          <p:cNvPr id="3" name="Picture 2">
            <a:extLst>
              <a:ext uri="{FF2B5EF4-FFF2-40B4-BE49-F238E27FC236}">
                <a16:creationId xmlns:a16="http://schemas.microsoft.com/office/drawing/2014/main" id="{E0914BDC-1BCF-E979-0010-DC2FE12AB19B}"/>
              </a:ext>
            </a:extLst>
          </p:cNvPr>
          <p:cNvPicPr>
            <a:picLocks noChangeAspect="1"/>
          </p:cNvPicPr>
          <p:nvPr/>
        </p:nvPicPr>
        <p:blipFill>
          <a:blip r:embed="rId4"/>
          <a:stretch>
            <a:fillRect/>
          </a:stretch>
        </p:blipFill>
        <p:spPr>
          <a:xfrm>
            <a:off x="457200" y="4458606"/>
            <a:ext cx="1896020" cy="987638"/>
          </a:xfrm>
          <a:prstGeom prst="rect">
            <a:avLst/>
          </a:prstGeom>
        </p:spPr>
      </p:pic>
      <p:pic>
        <p:nvPicPr>
          <p:cNvPr id="4" name="Picture 3">
            <a:extLst>
              <a:ext uri="{FF2B5EF4-FFF2-40B4-BE49-F238E27FC236}">
                <a16:creationId xmlns:a16="http://schemas.microsoft.com/office/drawing/2014/main" id="{6CCF0E41-7A02-E563-20F9-61736E1690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75" y="5979644"/>
            <a:ext cx="2281988" cy="699996"/>
          </a:xfrm>
          <a:prstGeom prst="rect">
            <a:avLst/>
          </a:prstGeom>
        </p:spPr>
      </p:pic>
    </p:spTree>
    <p:extLst>
      <p:ext uri="{BB962C8B-B14F-4D97-AF65-F5344CB8AC3E}">
        <p14:creationId xmlns:p14="http://schemas.microsoft.com/office/powerpoint/2010/main" val="119160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ilding next to a road&#10;&#10;Description automatically generated">
            <a:extLst>
              <a:ext uri="{FF2B5EF4-FFF2-40B4-BE49-F238E27FC236}">
                <a16:creationId xmlns:a16="http://schemas.microsoft.com/office/drawing/2014/main" id="{6950517B-E73A-6195-957A-C3E7B53EAD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64" y="0"/>
            <a:ext cx="12195064" cy="6858000"/>
          </a:xfrm>
          <a:prstGeom prst="rect">
            <a:avLst/>
          </a:prstGeom>
        </p:spPr>
      </p:pic>
      <p:grpSp>
        <p:nvGrpSpPr>
          <p:cNvPr id="7" name="Group 6">
            <a:extLst>
              <a:ext uri="{FF2B5EF4-FFF2-40B4-BE49-F238E27FC236}">
                <a16:creationId xmlns:a16="http://schemas.microsoft.com/office/drawing/2014/main" id="{53394BE4-7368-14FF-DB08-1BCEED687A19}"/>
              </a:ext>
            </a:extLst>
          </p:cNvPr>
          <p:cNvGrpSpPr/>
          <p:nvPr/>
        </p:nvGrpSpPr>
        <p:grpSpPr>
          <a:xfrm>
            <a:off x="-3064" y="5410200"/>
            <a:ext cx="12048000" cy="822960"/>
            <a:chOff x="-3064" y="5410200"/>
            <a:chExt cx="12048000" cy="822960"/>
          </a:xfrm>
        </p:grpSpPr>
        <p:sp>
          <p:nvSpPr>
            <p:cNvPr id="8" name="Rectangle 7">
              <a:extLst>
                <a:ext uri="{FF2B5EF4-FFF2-40B4-BE49-F238E27FC236}">
                  <a16:creationId xmlns:a16="http://schemas.microsoft.com/office/drawing/2014/main" id="{E15905F4-8B33-F8A4-2D97-83B47EA92496}"/>
                </a:ext>
              </a:extLst>
            </p:cNvPr>
            <p:cNvSpPr/>
            <p:nvPr/>
          </p:nvSpPr>
          <p:spPr>
            <a:xfrm>
              <a:off x="-3064" y="5410200"/>
              <a:ext cx="12048000" cy="82296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9" name="Content Placeholder 12">
              <a:extLst>
                <a:ext uri="{FF2B5EF4-FFF2-40B4-BE49-F238E27FC236}">
                  <a16:creationId xmlns:a16="http://schemas.microsoft.com/office/drawing/2014/main" id="{A88F092F-EA70-0CA0-7FFC-2ED6491BCAA8}"/>
                </a:ext>
              </a:extLst>
            </p:cNvPr>
            <p:cNvSpPr txBox="1">
              <a:spLocks/>
            </p:cNvSpPr>
            <p:nvPr/>
          </p:nvSpPr>
          <p:spPr>
            <a:xfrm>
              <a:off x="-3064" y="5522502"/>
              <a:ext cx="12048000" cy="598356"/>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Background &amp; Funding Opportunity Review</a:t>
              </a:r>
            </a:p>
          </p:txBody>
        </p:sp>
      </p:grpSp>
    </p:spTree>
    <p:extLst>
      <p:ext uri="{BB962C8B-B14F-4D97-AF65-F5344CB8AC3E}">
        <p14:creationId xmlns:p14="http://schemas.microsoft.com/office/powerpoint/2010/main" val="43714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394BE4-7368-14FF-DB08-1BCEED687A19}"/>
              </a:ext>
            </a:extLst>
          </p:cNvPr>
          <p:cNvGrpSpPr/>
          <p:nvPr/>
        </p:nvGrpSpPr>
        <p:grpSpPr>
          <a:xfrm>
            <a:off x="-3064" y="5410200"/>
            <a:ext cx="12048000" cy="822960"/>
            <a:chOff x="-3064" y="5410200"/>
            <a:chExt cx="12048000" cy="822960"/>
          </a:xfrm>
        </p:grpSpPr>
        <p:sp>
          <p:nvSpPr>
            <p:cNvPr id="8" name="Rectangle 7">
              <a:extLst>
                <a:ext uri="{FF2B5EF4-FFF2-40B4-BE49-F238E27FC236}">
                  <a16:creationId xmlns:a16="http://schemas.microsoft.com/office/drawing/2014/main" id="{E15905F4-8B33-F8A4-2D97-83B47EA92496}"/>
                </a:ext>
              </a:extLst>
            </p:cNvPr>
            <p:cNvSpPr/>
            <p:nvPr/>
          </p:nvSpPr>
          <p:spPr>
            <a:xfrm>
              <a:off x="-3064" y="5410200"/>
              <a:ext cx="12048000" cy="822960"/>
            </a:xfrm>
            <a:prstGeom prst="rect">
              <a:avLst/>
            </a:prstGeom>
            <a:solidFill>
              <a:srgbClr val="1599D6"/>
            </a:solidFill>
          </p:spPr>
          <p:txBody>
            <a:bodyPr rot="0" spcFirstLastPara="0" vertOverflow="overflow" horzOverflow="overflow" vert="horz" wrap="square" lIns="228600" tIns="0" rIns="228600" bIns="0" numCol="1" spcCol="0" rtlCol="0" fromWordArt="0" anchor="b" anchorCtr="0" forceAA="0" compatLnSpc="1">
              <a:prstTxWarp prst="textNoShape">
                <a:avLst/>
              </a:prstTxWarp>
              <a:noAutofit/>
            </a:bodyPr>
            <a:lstStyle/>
            <a:p>
              <a:pPr algn="r">
                <a:lnSpc>
                  <a:spcPts val="4700"/>
                </a:lnSpc>
                <a:spcBef>
                  <a:spcPct val="0"/>
                </a:spcBef>
              </a:pPr>
              <a:endParaRPr lang="en-US" sz="4500" dirty="0">
                <a:latin typeface="Rockwell" panose="02060603020205020403" pitchFamily="18" charset="0"/>
                <a:ea typeface="+mj-ea"/>
                <a:cs typeface="+mj-cs"/>
              </a:endParaRPr>
            </a:p>
          </p:txBody>
        </p:sp>
        <p:sp>
          <p:nvSpPr>
            <p:cNvPr id="9" name="Content Placeholder 12">
              <a:extLst>
                <a:ext uri="{FF2B5EF4-FFF2-40B4-BE49-F238E27FC236}">
                  <a16:creationId xmlns:a16="http://schemas.microsoft.com/office/drawing/2014/main" id="{A88F092F-EA70-0CA0-7FFC-2ED6491BCAA8}"/>
                </a:ext>
              </a:extLst>
            </p:cNvPr>
            <p:cNvSpPr txBox="1">
              <a:spLocks/>
            </p:cNvSpPr>
            <p:nvPr/>
          </p:nvSpPr>
          <p:spPr>
            <a:xfrm>
              <a:off x="-3064" y="5522502"/>
              <a:ext cx="12048000" cy="598356"/>
            </a:xfrm>
            <a:prstGeom prst="rect">
              <a:avLst/>
            </a:prstGeom>
          </p:spPr>
          <p:txBody>
            <a:bodyPr vert="horz" wrap="square" lIns="228600" tIns="0" rIns="228600" bIns="0" rtlCol="0" anchor="ctr" anchorCtr="0">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4000" dirty="0">
                  <a:solidFill>
                    <a:schemeClr val="bg1"/>
                  </a:solidFill>
                  <a:latin typeface="Calibri Light" panose="020F0302020204030204" pitchFamily="34" charset="0"/>
                  <a:cs typeface="Calibri Light" panose="020F0302020204030204" pitchFamily="34" charset="0"/>
                </a:rPr>
                <a:t>Teamwork &amp; Leveraging </a:t>
              </a:r>
            </a:p>
          </p:txBody>
        </p:sp>
      </p:grpSp>
      <p:pic>
        <p:nvPicPr>
          <p:cNvPr id="10" name="Picture 9" descr="A logo with text and a map&#10;&#10;Description automatically generated with medium confidence">
            <a:extLst>
              <a:ext uri="{FF2B5EF4-FFF2-40B4-BE49-F238E27FC236}">
                <a16:creationId xmlns:a16="http://schemas.microsoft.com/office/drawing/2014/main" id="{6CA8065E-2C0A-4014-0A3D-43A9397046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20936" y="662606"/>
            <a:ext cx="2514600" cy="1311967"/>
          </a:xfrm>
          <a:prstGeom prst="rect">
            <a:avLst/>
          </a:prstGeom>
        </p:spPr>
      </p:pic>
      <p:pic>
        <p:nvPicPr>
          <p:cNvPr id="1028" name="Picture 4" descr="EPA unfreezes grants to Alabama's environmental program, for now | AL.com">
            <a:extLst>
              <a:ext uri="{FF2B5EF4-FFF2-40B4-BE49-F238E27FC236}">
                <a16:creationId xmlns:a16="http://schemas.microsoft.com/office/drawing/2014/main" id="{AB12E003-82F1-57C6-CA7B-95CF907B6A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2921589"/>
            <a:ext cx="1825246" cy="18307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egon Department of Environmental Quality | AvePoint">
            <a:extLst>
              <a:ext uri="{FF2B5EF4-FFF2-40B4-BE49-F238E27FC236}">
                <a16:creationId xmlns:a16="http://schemas.microsoft.com/office/drawing/2014/main" id="{D47523EC-A1C6-942E-F3B1-22C7E9AACF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514369"/>
            <a:ext cx="2438400" cy="160844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egon Broadband Study | Strategic Networks Group, Inc.">
            <a:extLst>
              <a:ext uri="{FF2B5EF4-FFF2-40B4-BE49-F238E27FC236}">
                <a16:creationId xmlns:a16="http://schemas.microsoft.com/office/drawing/2014/main" id="{1624AE5F-D690-3EF0-2191-E2BD81854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359" y="3246090"/>
            <a:ext cx="3247183" cy="11817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4497E82-FC05-1EFE-1B43-B108E1BB4418}"/>
              </a:ext>
            </a:extLst>
          </p:cNvPr>
          <p:cNvPicPr>
            <a:picLocks noChangeAspect="1"/>
          </p:cNvPicPr>
          <p:nvPr/>
        </p:nvPicPr>
        <p:blipFill>
          <a:blip r:embed="rId6"/>
          <a:stretch>
            <a:fillRect/>
          </a:stretch>
        </p:blipFill>
        <p:spPr>
          <a:xfrm>
            <a:off x="-22114" y="0"/>
            <a:ext cx="5143500" cy="6858000"/>
          </a:xfrm>
          <a:prstGeom prst="rect">
            <a:avLst/>
          </a:prstGeom>
        </p:spPr>
      </p:pic>
    </p:spTree>
    <p:extLst>
      <p:ext uri="{BB962C8B-B14F-4D97-AF65-F5344CB8AC3E}">
        <p14:creationId xmlns:p14="http://schemas.microsoft.com/office/powerpoint/2010/main" val="323946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track&#10;&#10;Description automatically generated">
            <a:extLst>
              <a:ext uri="{FF2B5EF4-FFF2-40B4-BE49-F238E27FC236}">
                <a16:creationId xmlns:a16="http://schemas.microsoft.com/office/drawing/2014/main" id="{980C7FA4-86F2-44FF-1507-74707C74C0BB}"/>
              </a:ext>
            </a:extLst>
          </p:cNvPr>
          <p:cNvPicPr>
            <a:picLocks noChangeAspect="1"/>
          </p:cNvPicPr>
          <p:nvPr/>
        </p:nvPicPr>
        <p:blipFill rotWithShape="1">
          <a:blip r:embed="rId3"/>
          <a:srcRect l="6033" r="1762"/>
          <a:stretch/>
        </p:blipFill>
        <p:spPr>
          <a:xfrm>
            <a:off x="1" y="0"/>
            <a:ext cx="4149804" cy="6858000"/>
          </a:xfrm>
          <a:prstGeom prst="rect">
            <a:avLst/>
          </a:prstGeom>
        </p:spPr>
      </p:pic>
      <p:sp>
        <p:nvSpPr>
          <p:cNvPr id="22" name="Rectangle 21">
            <a:extLst>
              <a:ext uri="{FF2B5EF4-FFF2-40B4-BE49-F238E27FC236}">
                <a16:creationId xmlns:a16="http://schemas.microsoft.com/office/drawing/2014/main" id="{3FF1AC3C-4ABE-9F4D-0F13-B8DEA1A572D7}"/>
              </a:ext>
            </a:extLst>
          </p:cNvPr>
          <p:cNvSpPr/>
          <p:nvPr/>
        </p:nvSpPr>
        <p:spPr>
          <a:xfrm>
            <a:off x="-3091" y="1"/>
            <a:ext cx="4152900" cy="6858000"/>
          </a:xfrm>
          <a:prstGeom prst="rect">
            <a:avLst/>
          </a:prstGeom>
          <a:solidFill>
            <a:srgbClr val="D1D3D4">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5</a:t>
            </a:fld>
            <a:endParaRPr lang="en-US" sz="1000" dirty="0">
              <a:solidFill>
                <a:srgbClr val="77787B"/>
              </a:solidFill>
              <a:latin typeface="Calibri"/>
            </a:endParaRPr>
          </a:p>
        </p:txBody>
      </p:sp>
      <p:grpSp>
        <p:nvGrpSpPr>
          <p:cNvPr id="33" name="Group 32">
            <a:extLst>
              <a:ext uri="{FF2B5EF4-FFF2-40B4-BE49-F238E27FC236}">
                <a16:creationId xmlns:a16="http://schemas.microsoft.com/office/drawing/2014/main" id="{210BFD57-0D3D-316F-AB61-F276843F09FC}"/>
              </a:ext>
            </a:extLst>
          </p:cNvPr>
          <p:cNvGrpSpPr/>
          <p:nvPr/>
        </p:nvGrpSpPr>
        <p:grpSpPr>
          <a:xfrm>
            <a:off x="4149806" y="1234439"/>
            <a:ext cx="8042194" cy="1920241"/>
            <a:chOff x="4149806" y="1234439"/>
            <a:chExt cx="8042194" cy="1920241"/>
          </a:xfrm>
        </p:grpSpPr>
        <p:sp>
          <p:nvSpPr>
            <p:cNvPr id="10" name="Rectangle 9">
              <a:extLst>
                <a:ext uri="{FF2B5EF4-FFF2-40B4-BE49-F238E27FC236}">
                  <a16:creationId xmlns:a16="http://schemas.microsoft.com/office/drawing/2014/main" id="{31889908-0EB4-D0F1-4EE3-4A818A39EA00}"/>
                </a:ext>
              </a:extLst>
            </p:cNvPr>
            <p:cNvSpPr/>
            <p:nvPr/>
          </p:nvSpPr>
          <p:spPr>
            <a:xfrm>
              <a:off x="4149806" y="1234440"/>
              <a:ext cx="8042194" cy="19202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D2EF82AE-5299-1B29-F798-52D4D3BECE95}"/>
                </a:ext>
              </a:extLst>
            </p:cNvPr>
            <p:cNvSpPr txBox="1">
              <a:spLocks/>
            </p:cNvSpPr>
            <p:nvPr/>
          </p:nvSpPr>
          <p:spPr bwMode="auto">
            <a:xfrm>
              <a:off x="4419600" y="1234439"/>
              <a:ext cx="7581900" cy="192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endParaRPr lang="en-US" sz="1800" dirty="0">
                <a:latin typeface="Calibri Light" panose="020F0302020204030204" pitchFamily="34" charset="0"/>
                <a:cs typeface="Calibri Light" panose="020F0302020204030204" pitchFamily="34" charset="0"/>
              </a:endParaRPr>
            </a:p>
          </p:txBody>
        </p:sp>
      </p:grpSp>
      <p:grpSp>
        <p:nvGrpSpPr>
          <p:cNvPr id="32" name="Group 31">
            <a:extLst>
              <a:ext uri="{FF2B5EF4-FFF2-40B4-BE49-F238E27FC236}">
                <a16:creationId xmlns:a16="http://schemas.microsoft.com/office/drawing/2014/main" id="{51174914-1601-B4CC-E0AF-B836C7F49693}"/>
              </a:ext>
            </a:extLst>
          </p:cNvPr>
          <p:cNvGrpSpPr/>
          <p:nvPr/>
        </p:nvGrpSpPr>
        <p:grpSpPr>
          <a:xfrm>
            <a:off x="4149806" y="3281999"/>
            <a:ext cx="8042194" cy="1845212"/>
            <a:chOff x="4149806" y="3200134"/>
            <a:chExt cx="8042194" cy="1920241"/>
          </a:xfrm>
        </p:grpSpPr>
        <p:sp>
          <p:nvSpPr>
            <p:cNvPr id="15" name="Rectangle 14">
              <a:extLst>
                <a:ext uri="{FF2B5EF4-FFF2-40B4-BE49-F238E27FC236}">
                  <a16:creationId xmlns:a16="http://schemas.microsoft.com/office/drawing/2014/main" id="{9563D1CB-821F-865C-911D-1290EE18D665}"/>
                </a:ext>
              </a:extLst>
            </p:cNvPr>
            <p:cNvSpPr/>
            <p:nvPr/>
          </p:nvSpPr>
          <p:spPr>
            <a:xfrm>
              <a:off x="4149806" y="3200135"/>
              <a:ext cx="8042194" cy="19202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278D9804-E1E1-2E25-B6EA-164364E436B0}"/>
                </a:ext>
              </a:extLst>
            </p:cNvPr>
            <p:cNvSpPr txBox="1">
              <a:spLocks/>
            </p:cNvSpPr>
            <p:nvPr/>
          </p:nvSpPr>
          <p:spPr bwMode="auto">
            <a:xfrm>
              <a:off x="4419600" y="3200134"/>
              <a:ext cx="75819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endParaRPr lang="en-US" sz="1800" dirty="0">
                <a:latin typeface="Calibri Light" panose="020F0302020204030204" pitchFamily="34" charset="0"/>
                <a:cs typeface="Calibri Light" panose="020F0302020204030204" pitchFamily="34" charset="0"/>
              </a:endParaRPr>
            </a:p>
          </p:txBody>
        </p:sp>
      </p:grpSp>
      <p:grpSp>
        <p:nvGrpSpPr>
          <p:cNvPr id="31" name="Group 30">
            <a:extLst>
              <a:ext uri="{FF2B5EF4-FFF2-40B4-BE49-F238E27FC236}">
                <a16:creationId xmlns:a16="http://schemas.microsoft.com/office/drawing/2014/main" id="{E008AB22-C43F-705E-0D68-8CB2FF317B7E}"/>
              </a:ext>
            </a:extLst>
          </p:cNvPr>
          <p:cNvGrpSpPr/>
          <p:nvPr/>
        </p:nvGrpSpPr>
        <p:grpSpPr>
          <a:xfrm>
            <a:off x="4149806" y="5440634"/>
            <a:ext cx="8042194" cy="991431"/>
            <a:chOff x="4149806" y="5329556"/>
            <a:chExt cx="8042194" cy="1005841"/>
          </a:xfrm>
        </p:grpSpPr>
        <p:sp>
          <p:nvSpPr>
            <p:cNvPr id="17" name="Rectangle 16">
              <a:extLst>
                <a:ext uri="{FF2B5EF4-FFF2-40B4-BE49-F238E27FC236}">
                  <a16:creationId xmlns:a16="http://schemas.microsoft.com/office/drawing/2014/main" id="{7D7DD3DF-697D-400E-4572-EC681334C8A6}"/>
                </a:ext>
              </a:extLst>
            </p:cNvPr>
            <p:cNvSpPr/>
            <p:nvPr/>
          </p:nvSpPr>
          <p:spPr>
            <a:xfrm>
              <a:off x="4149806" y="5329556"/>
              <a:ext cx="8042194" cy="100584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9F860B0B-61D5-B726-21C2-839462987BC3}"/>
                </a:ext>
              </a:extLst>
            </p:cNvPr>
            <p:cNvSpPr txBox="1">
              <a:spLocks/>
            </p:cNvSpPr>
            <p:nvPr/>
          </p:nvSpPr>
          <p:spPr bwMode="auto">
            <a:xfrm>
              <a:off x="4419600" y="5329557"/>
              <a:ext cx="75819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r>
                <a:rPr lang="en-US" sz="2400" b="1" dirty="0">
                  <a:latin typeface="Calibri Light" panose="020F0302020204030204" pitchFamily="34" charset="0"/>
                  <a:cs typeface="Calibri Light" panose="020F0302020204030204" pitchFamily="34" charset="0"/>
                </a:rPr>
                <a:t>Multipurpose Grant  – Even Fiscal Year </a:t>
              </a:r>
            </a:p>
            <a:p>
              <a:pPr marL="0" indent="0">
                <a:spcBef>
                  <a:spcPts val="0"/>
                </a:spcBef>
                <a:spcAft>
                  <a:spcPts val="0"/>
                </a:spcAft>
                <a:buNone/>
              </a:pPr>
              <a:r>
                <a:rPr lang="en-US" sz="2000" dirty="0">
                  <a:solidFill>
                    <a:srgbClr val="1599D6"/>
                  </a:solidFill>
                  <a:latin typeface="Calibri Light" panose="020F0302020204030204" pitchFamily="34" charset="0"/>
                  <a:cs typeface="Calibri Light" panose="020F0302020204030204" pitchFamily="34" charset="0"/>
                </a:rPr>
                <a:t>Up to $1,00,000 for assessment and cleanup</a:t>
              </a:r>
            </a:p>
          </p:txBody>
        </p:sp>
      </p:grpSp>
      <p:sp>
        <p:nvSpPr>
          <p:cNvPr id="29" name="Rectangle 28">
            <a:extLst>
              <a:ext uri="{FF2B5EF4-FFF2-40B4-BE49-F238E27FC236}">
                <a16:creationId xmlns:a16="http://schemas.microsoft.com/office/drawing/2014/main" id="{28FF42BB-CB11-21F2-A95F-71B3EB5811B2}"/>
              </a:ext>
            </a:extLst>
          </p:cNvPr>
          <p:cNvSpPr/>
          <p:nvPr/>
        </p:nvSpPr>
        <p:spPr>
          <a:xfrm>
            <a:off x="-3094" y="5943601"/>
            <a:ext cx="4152900" cy="914400"/>
          </a:xfrm>
          <a:prstGeom prst="rect">
            <a:avLst/>
          </a:prstGeom>
          <a:solidFill>
            <a:srgbClr val="1599D6">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550C84AD-C4AE-EAE9-C3C1-EC6C57EB17AB}"/>
              </a:ext>
            </a:extLst>
          </p:cNvPr>
          <p:cNvSpPr txBox="1">
            <a:spLocks/>
          </p:cNvSpPr>
          <p:nvPr/>
        </p:nvSpPr>
        <p:spPr bwMode="auto">
          <a:xfrm>
            <a:off x="-3093" y="6056113"/>
            <a:ext cx="4152900" cy="6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600"/>
              </a:spcBef>
              <a:spcAft>
                <a:spcPts val="300"/>
              </a:spcAft>
              <a:buFont typeface="Arial" charset="0"/>
              <a:buNone/>
            </a:pPr>
            <a:r>
              <a:rPr lang="en-US" sz="1400" i="1" dirty="0">
                <a:solidFill>
                  <a:srgbClr val="F2F2F2"/>
                </a:solidFill>
                <a:effectLst/>
                <a:latin typeface="Calibri Light" panose="020F0302020204030204" pitchFamily="34" charset="0"/>
                <a:ea typeface="Batang" panose="020B0503020000020004" pitchFamily="18" charset="-127"/>
                <a:cs typeface="Calibri Light" panose="020F0302020204030204" pitchFamily="34" charset="0"/>
              </a:rPr>
              <a:t>The US Conference of Mayors has identified lack of cleanup funding as the #1 impediment to Brownfields redevelopment</a:t>
            </a:r>
            <a:endParaRPr lang="en-US" sz="1800" i="1" dirty="0">
              <a:solidFill>
                <a:srgbClr val="F2F2F2"/>
              </a:solidFill>
              <a:latin typeface="Calibri Light" panose="020F0302020204030204" pitchFamily="34" charset="0"/>
              <a:ea typeface="Batang" panose="020B0503020000020004" pitchFamily="18" charset="-127"/>
              <a:cs typeface="Calibri Light" panose="020F0302020204030204" pitchFamily="34" charset="0"/>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Other EPA Grant Opportunities</a:t>
            </a:r>
          </a:p>
        </p:txBody>
      </p:sp>
      <p:sp>
        <p:nvSpPr>
          <p:cNvPr id="4" name="TextBox 3">
            <a:extLst>
              <a:ext uri="{FF2B5EF4-FFF2-40B4-BE49-F238E27FC236}">
                <a16:creationId xmlns:a16="http://schemas.microsoft.com/office/drawing/2014/main" id="{563F3E4D-458C-CD69-6482-CF634DD8ECB7}"/>
              </a:ext>
            </a:extLst>
          </p:cNvPr>
          <p:cNvSpPr txBox="1"/>
          <p:nvPr/>
        </p:nvSpPr>
        <p:spPr>
          <a:xfrm>
            <a:off x="4419596" y="3281995"/>
            <a:ext cx="7239004" cy="1677382"/>
          </a:xfrm>
          <a:prstGeom prst="rect">
            <a:avLst/>
          </a:prstGeom>
          <a:noFill/>
        </p:spPr>
        <p:txBody>
          <a:bodyPr wrap="square">
            <a:spAutoFit/>
          </a:bodyPr>
          <a:lstStyle/>
          <a:p>
            <a:pPr marL="0" indent="0">
              <a:spcBef>
                <a:spcPts val="600"/>
              </a:spcBef>
              <a:spcAft>
                <a:spcPts val="300"/>
              </a:spcAft>
              <a:buFont typeface="Arial" charset="0"/>
              <a:buNone/>
            </a:pPr>
            <a:r>
              <a:rPr lang="en-US" sz="2400" b="1" dirty="0">
                <a:latin typeface="Calibri Light" panose="020F0302020204030204" pitchFamily="34" charset="0"/>
                <a:cs typeface="Calibri Light" panose="020F0302020204030204" pitchFamily="34" charset="0"/>
              </a:rPr>
              <a:t>EPA Brownfield Cleanup Grant</a:t>
            </a:r>
          </a:p>
          <a:p>
            <a:pPr>
              <a:spcBef>
                <a:spcPts val="0"/>
              </a:spcBef>
              <a:spcAft>
                <a:spcPts val="0"/>
              </a:spcAft>
            </a:pPr>
            <a:r>
              <a:rPr lang="en-US" sz="2000" dirty="0">
                <a:solidFill>
                  <a:srgbClr val="1599D6"/>
                </a:solidFill>
                <a:latin typeface="Calibri Light" panose="020F0302020204030204" pitchFamily="34" charset="0"/>
                <a:cs typeface="Calibri Light" panose="020F0302020204030204" pitchFamily="34" charset="0"/>
              </a:rPr>
              <a:t>Up to $2 million per site</a:t>
            </a:r>
          </a:p>
          <a:p>
            <a:pPr marL="285750" indent="-285750">
              <a:spcBef>
                <a:spcPts val="0"/>
              </a:spcBef>
              <a:spcAft>
                <a:spcPts val="0"/>
              </a:spcAft>
              <a:buClr>
                <a:schemeClr val="tx2">
                  <a:lumMod val="60000"/>
                  <a:lumOff val="40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Local governments, Economic Development agencies or non-profits (match TBD)</a:t>
            </a:r>
            <a:endParaRPr lang="en-US" dirty="0">
              <a:latin typeface="Calibri Light" panose="020F0302020204030204" pitchFamily="34" charset="0"/>
              <a:cs typeface="Calibri Light" panose="020F0302020204030204" pitchFamily="34" charset="0"/>
            </a:endParaRPr>
          </a:p>
          <a:p>
            <a:pPr marL="285750" indent="-285750">
              <a:spcBef>
                <a:spcPts val="0"/>
              </a:spcBef>
              <a:spcAft>
                <a:spcPts val="0"/>
              </a:spcAft>
              <a:buClr>
                <a:schemeClr val="tx2">
                  <a:lumMod val="60000"/>
                  <a:lumOff val="40000"/>
                </a:schemeClr>
              </a:buClr>
              <a:buFont typeface="Arial" panose="020B0604020202020204" pitchFamily="34" charset="0"/>
              <a:buChar char="•"/>
            </a:pPr>
            <a:r>
              <a:rPr lang="en-US" sz="1800" dirty="0">
                <a:latin typeface="Calibri Light" panose="020F0302020204030204" pitchFamily="34" charset="0"/>
                <a:cs typeface="Calibri Light" panose="020F0302020204030204" pitchFamily="34" charset="0"/>
              </a:rPr>
              <a:t>Grantee must own site at time of application &amp; Eligibility must be vetted  </a:t>
            </a:r>
          </a:p>
        </p:txBody>
      </p:sp>
      <p:sp>
        <p:nvSpPr>
          <p:cNvPr id="9" name="TextBox 8">
            <a:extLst>
              <a:ext uri="{FF2B5EF4-FFF2-40B4-BE49-F238E27FC236}">
                <a16:creationId xmlns:a16="http://schemas.microsoft.com/office/drawing/2014/main" id="{709B3221-0098-19C3-5926-EAD5CA45D1F1}"/>
              </a:ext>
            </a:extLst>
          </p:cNvPr>
          <p:cNvSpPr txBox="1"/>
          <p:nvPr/>
        </p:nvSpPr>
        <p:spPr>
          <a:xfrm>
            <a:off x="4419592" y="1144164"/>
            <a:ext cx="7772408" cy="1915909"/>
          </a:xfrm>
          <a:prstGeom prst="rect">
            <a:avLst/>
          </a:prstGeom>
          <a:noFill/>
        </p:spPr>
        <p:txBody>
          <a:bodyPr wrap="square">
            <a:spAutoFit/>
          </a:bodyPr>
          <a:lstStyle/>
          <a:p>
            <a:pPr marL="0" marR="0" fontAlgn="base">
              <a:spcBef>
                <a:spcPts val="600"/>
              </a:spcBef>
              <a:spcAft>
                <a:spcPts val="300"/>
              </a:spcAft>
            </a:pPr>
            <a:r>
              <a:rPr lang="en-US" sz="2400" b="1" kern="1200" dirty="0">
                <a:solidFill>
                  <a:srgbClr val="000000"/>
                </a:solidFill>
                <a:effectLst/>
                <a:latin typeface="Calibri Light" panose="020F0302020204030204" pitchFamily="34" charset="0"/>
                <a:ea typeface="Times New Roman" panose="02020603050405020304" pitchFamily="18" charset="0"/>
              </a:rPr>
              <a:t>EPA Assessment Grants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0" kern="1200" dirty="0">
                <a:solidFill>
                  <a:srgbClr val="1599D6"/>
                </a:solidFill>
                <a:effectLst/>
                <a:latin typeface="Calibri Light" panose="020F0302020204030204" pitchFamily="34" charset="0"/>
                <a:ea typeface="Times New Roman" panose="02020603050405020304" pitchFamily="18" charset="0"/>
              </a:rPr>
              <a:t>$500,000  - $1,000,000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chemeClr val="tx2">
                  <a:lumMod val="60000"/>
                  <a:lumOff val="40000"/>
                </a:schemeClr>
              </a:buClr>
              <a:buFont typeface="Arial" panose="020B0604020202020204" pitchFamily="34" charset="0"/>
              <a:buChar char="•"/>
              <a:tabLst>
                <a:tab pos="457200" algn="l"/>
              </a:tabLst>
            </a:pPr>
            <a:r>
              <a:rPr lang="en-US"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Brownfields inventory - focus on developable sites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Clr>
                <a:schemeClr val="tx2">
                  <a:lumMod val="60000"/>
                  <a:lumOff val="40000"/>
                </a:schemeClr>
              </a:buClr>
              <a:buFont typeface="Arial" panose="020B0604020202020204" pitchFamily="34" charset="0"/>
              <a:buChar char="•"/>
              <a:tabLst>
                <a:tab pos="457200" algn="l"/>
              </a:tabLst>
            </a:pPr>
            <a:r>
              <a:rPr lang="en-US"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Community outreach and engagement - paramount to brownfields success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Clr>
                <a:schemeClr val="tx2">
                  <a:lumMod val="60000"/>
                  <a:lumOff val="40000"/>
                </a:schemeClr>
              </a:buClr>
              <a:buFont typeface="Arial" panose="020B0604020202020204" pitchFamily="34" charset="0"/>
              <a:buChar char="•"/>
              <a:tabLst>
                <a:tab pos="457200" algn="l"/>
              </a:tabLst>
            </a:pPr>
            <a:r>
              <a:rPr lang="en-US"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Phase I and II Environmental Assessments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Clr>
                <a:schemeClr val="tx2">
                  <a:lumMod val="60000"/>
                  <a:lumOff val="40000"/>
                </a:schemeClr>
              </a:buClr>
              <a:buFont typeface="Arial" panose="020B0604020202020204" pitchFamily="34" charset="0"/>
              <a:buChar char="•"/>
              <a:tabLst>
                <a:tab pos="457200" algn="l"/>
              </a:tabLst>
            </a:pPr>
            <a:r>
              <a:rPr lang="en-US" sz="1800"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Cleanup and reuse planning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881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6</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Brownfield Revolving Loan Fund (RLF) Grant – Odd Fiscal Year </a:t>
            </a:r>
          </a:p>
        </p:txBody>
      </p:sp>
      <p:sp>
        <p:nvSpPr>
          <p:cNvPr id="35" name="Rectangle 34">
            <a:extLst>
              <a:ext uri="{FF2B5EF4-FFF2-40B4-BE49-F238E27FC236}">
                <a16:creationId xmlns:a16="http://schemas.microsoft.com/office/drawing/2014/main" id="{6D6E204E-D215-C2DF-A485-D7390875698D}"/>
              </a:ext>
            </a:extLst>
          </p:cNvPr>
          <p:cNvSpPr/>
          <p:nvPr/>
        </p:nvSpPr>
        <p:spPr>
          <a:xfrm>
            <a:off x="0" y="1234440"/>
            <a:ext cx="12192000" cy="12801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5">
            <a:extLst>
              <a:ext uri="{FF2B5EF4-FFF2-40B4-BE49-F238E27FC236}">
                <a16:creationId xmlns:a16="http://schemas.microsoft.com/office/drawing/2014/main" id="{71E76D54-71DA-23D1-A11A-CBC409E4DE17}"/>
              </a:ext>
            </a:extLst>
          </p:cNvPr>
          <p:cNvSpPr>
            <a:spLocks noGrp="1"/>
          </p:cNvSpPr>
          <p:nvPr>
            <p:ph sz="half" idx="1"/>
          </p:nvPr>
        </p:nvSpPr>
        <p:spPr>
          <a:xfrm>
            <a:off x="457200" y="1417321"/>
            <a:ext cx="11506200" cy="914399"/>
          </a:xfrm>
        </p:spPr>
        <p:txBody>
          <a:bodyPr/>
          <a:lstStyle/>
          <a:p>
            <a:pPr marL="0" indent="0">
              <a:spcBef>
                <a:spcPts val="0"/>
              </a:spcBef>
              <a:spcAft>
                <a:spcPts val="600"/>
              </a:spcAft>
              <a:buNone/>
            </a:pPr>
            <a:r>
              <a:rPr lang="en-US" dirty="0">
                <a:solidFill>
                  <a:srgbClr val="1599D6"/>
                </a:solidFill>
                <a:latin typeface="Calibri Light" panose="020F0302020204030204" pitchFamily="34" charset="0"/>
                <a:cs typeface="Calibri Light" panose="020F0302020204030204" pitchFamily="34" charset="0"/>
              </a:rPr>
              <a:t>Up to $1 million annually for cleanup</a:t>
            </a:r>
          </a:p>
          <a:p>
            <a:pPr marL="0" indent="0">
              <a:spcBef>
                <a:spcPts val="0"/>
              </a:spcBef>
              <a:spcAft>
                <a:spcPts val="600"/>
              </a:spcAft>
              <a:buNone/>
            </a:pPr>
            <a:r>
              <a:rPr lang="en-US" sz="2400" dirty="0">
                <a:latin typeface="Calibri Light" panose="020F0302020204030204" pitchFamily="34" charset="0"/>
                <a:cs typeface="Calibri Light" panose="020F0302020204030204" pitchFamily="34" charset="0"/>
              </a:rPr>
              <a:t>Funded activities include:</a:t>
            </a:r>
          </a:p>
        </p:txBody>
      </p:sp>
      <p:sp>
        <p:nvSpPr>
          <p:cNvPr id="47" name="Rectangle 46">
            <a:extLst>
              <a:ext uri="{FF2B5EF4-FFF2-40B4-BE49-F238E27FC236}">
                <a16:creationId xmlns:a16="http://schemas.microsoft.com/office/drawing/2014/main" id="{CFC60683-868C-72EF-DA53-753082139098}"/>
              </a:ext>
            </a:extLst>
          </p:cNvPr>
          <p:cNvSpPr/>
          <p:nvPr/>
        </p:nvSpPr>
        <p:spPr>
          <a:xfrm>
            <a:off x="469726" y="5706378"/>
            <a:ext cx="11734800" cy="68580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52" name="TextBox 51">
            <a:extLst>
              <a:ext uri="{FF2B5EF4-FFF2-40B4-BE49-F238E27FC236}">
                <a16:creationId xmlns:a16="http://schemas.microsoft.com/office/drawing/2014/main" id="{8DEA55A9-F992-6F47-0AF8-ED1C03B75B65}"/>
              </a:ext>
            </a:extLst>
          </p:cNvPr>
          <p:cNvSpPr txBox="1"/>
          <p:nvPr/>
        </p:nvSpPr>
        <p:spPr>
          <a:xfrm>
            <a:off x="1300406" y="5916719"/>
            <a:ext cx="10814392" cy="265119"/>
          </a:xfrm>
          <a:prstGeom prst="rect">
            <a:avLst/>
          </a:prstGeom>
          <a:noFill/>
        </p:spPr>
        <p:txBody>
          <a:bodyPr wrap="square" anchor="ctr" anchorCtr="0">
            <a:noAutofit/>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Leverage Business Oregon Programs</a:t>
            </a:r>
            <a:r>
              <a:rPr lang="en-US" sz="2200" dirty="0">
                <a:solidFill>
                  <a:schemeClr val="tx2">
                    <a:lumMod val="60000"/>
                    <a:lumOff val="40000"/>
                  </a:schemeClr>
                </a:solidFill>
                <a:latin typeface="Calibri Light" panose="020F0302020204030204" pitchFamily="34" charset="0"/>
                <a:cs typeface="Calibri Light" panose="020F0302020204030204" pitchFamily="34" charset="0"/>
              </a:rPr>
              <a:t> </a:t>
            </a:r>
            <a:endParaRPr lang="en-US" sz="2200" dirty="0">
              <a:latin typeface="Calibri Light" panose="020F0302020204030204" pitchFamily="34" charset="0"/>
              <a:cs typeface="Calibri Light" panose="020F0302020204030204" pitchFamily="34" charset="0"/>
            </a:endParaRPr>
          </a:p>
        </p:txBody>
      </p:sp>
      <p:pic>
        <p:nvPicPr>
          <p:cNvPr id="57" name="Picture 56" descr="Icon&#10;&#10;Description automatically generated">
            <a:extLst>
              <a:ext uri="{FF2B5EF4-FFF2-40B4-BE49-F238E27FC236}">
                <a16:creationId xmlns:a16="http://schemas.microsoft.com/office/drawing/2014/main" id="{304B2F65-F36E-FCC2-90E6-C0C406797D45}"/>
              </a:ext>
            </a:extLst>
          </p:cNvPr>
          <p:cNvPicPr>
            <a:picLocks noChangeAspect="1"/>
          </p:cNvPicPr>
          <p:nvPr/>
        </p:nvPicPr>
        <p:blipFill>
          <a:blip r:embed="rId3"/>
          <a:stretch>
            <a:fillRect/>
          </a:stretch>
        </p:blipFill>
        <p:spPr>
          <a:xfrm>
            <a:off x="627447" y="5774958"/>
            <a:ext cx="548640" cy="548640"/>
          </a:xfrm>
          <a:prstGeom prst="rect">
            <a:avLst/>
          </a:prstGeom>
        </p:spPr>
      </p:pic>
      <p:sp>
        <p:nvSpPr>
          <p:cNvPr id="26" name="Rectangle 25">
            <a:extLst>
              <a:ext uri="{FF2B5EF4-FFF2-40B4-BE49-F238E27FC236}">
                <a16:creationId xmlns:a16="http://schemas.microsoft.com/office/drawing/2014/main" id="{626DC477-A280-1D21-1BBD-50E866307E65}"/>
              </a:ext>
            </a:extLst>
          </p:cNvPr>
          <p:cNvSpPr/>
          <p:nvPr/>
        </p:nvSpPr>
        <p:spPr>
          <a:xfrm>
            <a:off x="457200" y="3379832"/>
            <a:ext cx="11734800" cy="68580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31" name="TextBox 30">
            <a:extLst>
              <a:ext uri="{FF2B5EF4-FFF2-40B4-BE49-F238E27FC236}">
                <a16:creationId xmlns:a16="http://schemas.microsoft.com/office/drawing/2014/main" id="{F90FDD66-5B97-3202-D147-9949455C0E70}"/>
              </a:ext>
            </a:extLst>
          </p:cNvPr>
          <p:cNvSpPr txBox="1"/>
          <p:nvPr/>
        </p:nvSpPr>
        <p:spPr>
          <a:xfrm>
            <a:off x="1300406" y="3583575"/>
            <a:ext cx="10814392" cy="278315"/>
          </a:xfrm>
          <a:prstGeom prst="rect">
            <a:avLst/>
          </a:prstGeom>
          <a:noFill/>
        </p:spPr>
        <p:txBody>
          <a:bodyPr wrap="square" anchor="ctr" anchorCtr="0">
            <a:noAutofit/>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Sub-grants for non-profits for cleanup</a:t>
            </a:r>
            <a:endParaRPr lang="en-US" sz="2200" dirty="0">
              <a:solidFill>
                <a:schemeClr val="tx2">
                  <a:lumMod val="60000"/>
                  <a:lumOff val="40000"/>
                </a:schemeClr>
              </a:solidFill>
              <a:latin typeface="Calibri Light" panose="020F0302020204030204" pitchFamily="34" charset="0"/>
              <a:cs typeface="Calibri Light" panose="020F0302020204030204" pitchFamily="34" charset="0"/>
            </a:endParaRPr>
          </a:p>
        </p:txBody>
      </p:sp>
      <p:pic>
        <p:nvPicPr>
          <p:cNvPr id="59" name="Picture 58" descr="Icon&#10;&#10;Description automatically generated">
            <a:extLst>
              <a:ext uri="{FF2B5EF4-FFF2-40B4-BE49-F238E27FC236}">
                <a16:creationId xmlns:a16="http://schemas.microsoft.com/office/drawing/2014/main" id="{A9A40791-3F14-B278-485B-CC17E3ED9F44}"/>
              </a:ext>
            </a:extLst>
          </p:cNvPr>
          <p:cNvPicPr>
            <a:picLocks noChangeAspect="1"/>
          </p:cNvPicPr>
          <p:nvPr/>
        </p:nvPicPr>
        <p:blipFill>
          <a:blip r:embed="rId4"/>
          <a:stretch>
            <a:fillRect/>
          </a:stretch>
        </p:blipFill>
        <p:spPr>
          <a:xfrm>
            <a:off x="627447" y="3448412"/>
            <a:ext cx="548640" cy="548640"/>
          </a:xfrm>
          <a:prstGeom prst="rect">
            <a:avLst/>
          </a:prstGeom>
        </p:spPr>
      </p:pic>
      <p:sp>
        <p:nvSpPr>
          <p:cNvPr id="49" name="Rectangle 48">
            <a:extLst>
              <a:ext uri="{FF2B5EF4-FFF2-40B4-BE49-F238E27FC236}">
                <a16:creationId xmlns:a16="http://schemas.microsoft.com/office/drawing/2014/main" id="{51858E86-1770-1A17-0080-82D2E9043AB3}"/>
              </a:ext>
            </a:extLst>
          </p:cNvPr>
          <p:cNvSpPr/>
          <p:nvPr/>
        </p:nvSpPr>
        <p:spPr>
          <a:xfrm>
            <a:off x="469726" y="4930864"/>
            <a:ext cx="11734800" cy="68580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51" name="TextBox 50">
            <a:extLst>
              <a:ext uri="{FF2B5EF4-FFF2-40B4-BE49-F238E27FC236}">
                <a16:creationId xmlns:a16="http://schemas.microsoft.com/office/drawing/2014/main" id="{8D274D26-8AE7-E0C7-A297-422C0CEB5622}"/>
              </a:ext>
            </a:extLst>
          </p:cNvPr>
          <p:cNvSpPr txBox="1"/>
          <p:nvPr/>
        </p:nvSpPr>
        <p:spPr>
          <a:xfrm>
            <a:off x="1300406" y="5141478"/>
            <a:ext cx="10815394" cy="264573"/>
          </a:xfrm>
          <a:prstGeom prst="rect">
            <a:avLst/>
          </a:prstGeom>
          <a:noFill/>
        </p:spPr>
        <p:txBody>
          <a:bodyPr wrap="square" anchor="ctr" anchorCtr="0">
            <a:noAutofit/>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Community outreach and engagement - </a:t>
            </a:r>
            <a:r>
              <a:rPr lang="en-US" sz="2200" dirty="0">
                <a:solidFill>
                  <a:schemeClr val="tx2">
                    <a:lumMod val="60000"/>
                    <a:lumOff val="40000"/>
                  </a:schemeClr>
                </a:solidFill>
                <a:latin typeface="Calibri Light" panose="020F0302020204030204" pitchFamily="34" charset="0"/>
                <a:cs typeface="Calibri Light" panose="020F0302020204030204" pitchFamily="34" charset="0"/>
              </a:rPr>
              <a:t>paramount to brownfields success </a:t>
            </a:r>
            <a:endParaRPr lang="en-US" sz="2200" dirty="0">
              <a:latin typeface="Calibri Light" panose="020F0302020204030204" pitchFamily="34" charset="0"/>
              <a:cs typeface="Calibri Light" panose="020F0302020204030204" pitchFamily="34" charset="0"/>
            </a:endParaRPr>
          </a:p>
        </p:txBody>
      </p:sp>
      <p:pic>
        <p:nvPicPr>
          <p:cNvPr id="61" name="Picture 60" descr="Logo, icon&#10;&#10;Description automatically generated">
            <a:extLst>
              <a:ext uri="{FF2B5EF4-FFF2-40B4-BE49-F238E27FC236}">
                <a16:creationId xmlns:a16="http://schemas.microsoft.com/office/drawing/2014/main" id="{153FCEB1-028B-743A-1C5E-AF8AD6C9FA91}"/>
              </a:ext>
            </a:extLst>
          </p:cNvPr>
          <p:cNvPicPr>
            <a:picLocks noChangeAspect="1"/>
          </p:cNvPicPr>
          <p:nvPr/>
        </p:nvPicPr>
        <p:blipFill>
          <a:blip r:embed="rId5"/>
          <a:stretch>
            <a:fillRect/>
          </a:stretch>
        </p:blipFill>
        <p:spPr>
          <a:xfrm>
            <a:off x="627447" y="4999444"/>
            <a:ext cx="548640" cy="548640"/>
          </a:xfrm>
          <a:prstGeom prst="rect">
            <a:avLst/>
          </a:prstGeom>
        </p:spPr>
      </p:pic>
      <p:sp>
        <p:nvSpPr>
          <p:cNvPr id="28" name="Rectangle 27">
            <a:extLst>
              <a:ext uri="{FF2B5EF4-FFF2-40B4-BE49-F238E27FC236}">
                <a16:creationId xmlns:a16="http://schemas.microsoft.com/office/drawing/2014/main" id="{4399999D-A8FE-884C-827A-A98419E83922}"/>
              </a:ext>
            </a:extLst>
          </p:cNvPr>
          <p:cNvSpPr/>
          <p:nvPr/>
        </p:nvSpPr>
        <p:spPr>
          <a:xfrm>
            <a:off x="457200" y="2604316"/>
            <a:ext cx="11734800" cy="68580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30" name="TextBox 29">
            <a:extLst>
              <a:ext uri="{FF2B5EF4-FFF2-40B4-BE49-F238E27FC236}">
                <a16:creationId xmlns:a16="http://schemas.microsoft.com/office/drawing/2014/main" id="{950F9592-9C5C-9556-A63F-1F8669936818}"/>
              </a:ext>
            </a:extLst>
          </p:cNvPr>
          <p:cNvSpPr txBox="1"/>
          <p:nvPr/>
        </p:nvSpPr>
        <p:spPr>
          <a:xfrm>
            <a:off x="1300406" y="2782660"/>
            <a:ext cx="10815394" cy="329112"/>
          </a:xfrm>
          <a:prstGeom prst="rect">
            <a:avLst/>
          </a:prstGeom>
          <a:noFill/>
        </p:spPr>
        <p:txBody>
          <a:bodyPr wrap="square" anchor="ctr" anchorCtr="0">
            <a:noAutofit/>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Low-to-no-interest loans for public and private sector</a:t>
            </a:r>
            <a:endParaRPr lang="en-US" sz="2200" dirty="0">
              <a:solidFill>
                <a:schemeClr val="tx2">
                  <a:lumMod val="60000"/>
                  <a:lumOff val="40000"/>
                </a:schemeClr>
              </a:solidFill>
              <a:latin typeface="Calibri Light" panose="020F0302020204030204" pitchFamily="34" charset="0"/>
              <a:cs typeface="Calibri Light" panose="020F0302020204030204" pitchFamily="34" charset="0"/>
            </a:endParaRPr>
          </a:p>
        </p:txBody>
      </p:sp>
      <p:pic>
        <p:nvPicPr>
          <p:cNvPr id="63" name="Picture 62" descr="Icon&#10;&#10;Description automatically generated">
            <a:extLst>
              <a:ext uri="{FF2B5EF4-FFF2-40B4-BE49-F238E27FC236}">
                <a16:creationId xmlns:a16="http://schemas.microsoft.com/office/drawing/2014/main" id="{4D4C090F-D973-B4F3-8EA1-16D3996AEE67}"/>
              </a:ext>
            </a:extLst>
          </p:cNvPr>
          <p:cNvPicPr>
            <a:picLocks noChangeAspect="1"/>
          </p:cNvPicPr>
          <p:nvPr/>
        </p:nvPicPr>
        <p:blipFill>
          <a:blip r:embed="rId6"/>
          <a:stretch>
            <a:fillRect/>
          </a:stretch>
        </p:blipFill>
        <p:spPr>
          <a:xfrm>
            <a:off x="627447" y="2672896"/>
            <a:ext cx="548640" cy="548640"/>
          </a:xfrm>
          <a:prstGeom prst="rect">
            <a:avLst/>
          </a:prstGeom>
        </p:spPr>
      </p:pic>
      <p:sp>
        <p:nvSpPr>
          <p:cNvPr id="32" name="Rectangle 31">
            <a:extLst>
              <a:ext uri="{FF2B5EF4-FFF2-40B4-BE49-F238E27FC236}">
                <a16:creationId xmlns:a16="http://schemas.microsoft.com/office/drawing/2014/main" id="{C3EC92DD-2F36-F0A2-BF03-6E6581B98A57}"/>
              </a:ext>
            </a:extLst>
          </p:cNvPr>
          <p:cNvSpPr/>
          <p:nvPr/>
        </p:nvSpPr>
        <p:spPr>
          <a:xfrm>
            <a:off x="457200" y="4155348"/>
            <a:ext cx="11734800" cy="68580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34" name="TextBox 33">
            <a:extLst>
              <a:ext uri="{FF2B5EF4-FFF2-40B4-BE49-F238E27FC236}">
                <a16:creationId xmlns:a16="http://schemas.microsoft.com/office/drawing/2014/main" id="{07F79799-1BD5-4AD8-C00B-1777657B8780}"/>
              </a:ext>
            </a:extLst>
          </p:cNvPr>
          <p:cNvSpPr txBox="1"/>
          <p:nvPr/>
        </p:nvSpPr>
        <p:spPr>
          <a:xfrm>
            <a:off x="1300406" y="4394708"/>
            <a:ext cx="10814390" cy="207081"/>
          </a:xfrm>
          <a:prstGeom prst="rect">
            <a:avLst/>
          </a:prstGeom>
          <a:noFill/>
        </p:spPr>
        <p:txBody>
          <a:bodyPr wrap="square" anchor="ctr" anchorCtr="0">
            <a:noAutofit/>
          </a:bodyPr>
          <a:lstStyle/>
          <a:p>
            <a:pPr>
              <a:spcBef>
                <a:spcPts val="600"/>
              </a:spcBef>
              <a:spcAft>
                <a:spcPts val="600"/>
              </a:spcAft>
            </a:pPr>
            <a:r>
              <a:rPr lang="en-US" sz="2200" dirty="0">
                <a:latin typeface="Calibri Light" panose="020F0302020204030204" pitchFamily="34" charset="0"/>
                <a:cs typeface="Calibri Light" panose="020F0302020204030204" pitchFamily="34" charset="0"/>
              </a:rPr>
              <a:t>Supplemental Funds can be requested annually</a:t>
            </a:r>
            <a:r>
              <a:rPr lang="en-US" sz="2200" dirty="0">
                <a:solidFill>
                  <a:schemeClr val="tx2">
                    <a:lumMod val="60000"/>
                    <a:lumOff val="40000"/>
                  </a:schemeClr>
                </a:solidFill>
                <a:latin typeface="Calibri Light" panose="020F0302020204030204" pitchFamily="34" charset="0"/>
                <a:cs typeface="Calibri Light" panose="020F0302020204030204" pitchFamily="34" charset="0"/>
              </a:rPr>
              <a:t>   </a:t>
            </a:r>
          </a:p>
        </p:txBody>
      </p:sp>
      <p:pic>
        <p:nvPicPr>
          <p:cNvPr id="65" name="Picture 64" descr="Logo, company name&#10;&#10;Description automatically generated">
            <a:extLst>
              <a:ext uri="{FF2B5EF4-FFF2-40B4-BE49-F238E27FC236}">
                <a16:creationId xmlns:a16="http://schemas.microsoft.com/office/drawing/2014/main" id="{EF67B2A1-E4D3-7BB5-273D-7768C6B019E9}"/>
              </a:ext>
            </a:extLst>
          </p:cNvPr>
          <p:cNvPicPr>
            <a:picLocks noChangeAspect="1"/>
          </p:cNvPicPr>
          <p:nvPr/>
        </p:nvPicPr>
        <p:blipFill>
          <a:blip r:embed="rId7"/>
          <a:stretch>
            <a:fillRect/>
          </a:stretch>
        </p:blipFill>
        <p:spPr>
          <a:xfrm>
            <a:off x="627447" y="4223928"/>
            <a:ext cx="548640" cy="548640"/>
          </a:xfrm>
          <a:prstGeom prst="rect">
            <a:avLst/>
          </a:prstGeom>
        </p:spPr>
      </p:pic>
    </p:spTree>
    <p:extLst>
      <p:ext uri="{BB962C8B-B14F-4D97-AF65-F5344CB8AC3E}">
        <p14:creationId xmlns:p14="http://schemas.microsoft.com/office/powerpoint/2010/main" val="122684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7</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EPA Program Benefits - </a:t>
            </a:r>
            <a:r>
              <a:rPr lang="en-US" sz="3200" b="1" i="1" dirty="0">
                <a:solidFill>
                  <a:schemeClr val="bg1"/>
                </a:solidFill>
                <a:latin typeface="Calibri Light" panose="020F0302020204030204" pitchFamily="34" charset="0"/>
                <a:cs typeface="Calibri Light" panose="020F0302020204030204" pitchFamily="34" charset="0"/>
              </a:rPr>
              <a:t>By the Numbers</a:t>
            </a:r>
          </a:p>
        </p:txBody>
      </p:sp>
      <p:sp>
        <p:nvSpPr>
          <p:cNvPr id="35" name="Rectangle 34">
            <a:extLst>
              <a:ext uri="{FF2B5EF4-FFF2-40B4-BE49-F238E27FC236}">
                <a16:creationId xmlns:a16="http://schemas.microsoft.com/office/drawing/2014/main" id="{6D6E204E-D215-C2DF-A485-D7390875698D}"/>
              </a:ext>
            </a:extLst>
          </p:cNvPr>
          <p:cNvSpPr/>
          <p:nvPr/>
        </p:nvSpPr>
        <p:spPr>
          <a:xfrm>
            <a:off x="0" y="1234440"/>
            <a:ext cx="12192000" cy="9144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ontent Placeholder 5">
            <a:extLst>
              <a:ext uri="{FF2B5EF4-FFF2-40B4-BE49-F238E27FC236}">
                <a16:creationId xmlns:a16="http://schemas.microsoft.com/office/drawing/2014/main" id="{71E76D54-71DA-23D1-A11A-CBC409E4DE17}"/>
              </a:ext>
            </a:extLst>
          </p:cNvPr>
          <p:cNvSpPr>
            <a:spLocks noGrp="1"/>
          </p:cNvSpPr>
          <p:nvPr>
            <p:ph sz="half" idx="1"/>
          </p:nvPr>
        </p:nvSpPr>
        <p:spPr>
          <a:xfrm>
            <a:off x="457200" y="1417321"/>
            <a:ext cx="11506200" cy="500109"/>
          </a:xfrm>
        </p:spPr>
        <p:txBody>
          <a:bodyPr/>
          <a:lstStyle/>
          <a:p>
            <a:pPr marL="0" indent="0">
              <a:spcBef>
                <a:spcPts val="0"/>
              </a:spcBef>
              <a:spcAft>
                <a:spcPts val="600"/>
              </a:spcAft>
              <a:buNone/>
            </a:pPr>
            <a:r>
              <a:rPr lang="en-US" dirty="0">
                <a:solidFill>
                  <a:srgbClr val="002B49"/>
                </a:solidFill>
                <a:latin typeface="Calibri Light" panose="020F0302020204030204" pitchFamily="34" charset="0"/>
                <a:cs typeface="Calibri Light" panose="020F0302020204030204" pitchFamily="34" charset="0"/>
              </a:rPr>
              <a:t>Summary of EPA Brownfields Program Accomplishments</a:t>
            </a:r>
          </a:p>
        </p:txBody>
      </p:sp>
      <p:graphicFrame>
        <p:nvGraphicFramePr>
          <p:cNvPr id="2" name="Table 5">
            <a:extLst>
              <a:ext uri="{FF2B5EF4-FFF2-40B4-BE49-F238E27FC236}">
                <a16:creationId xmlns:a16="http://schemas.microsoft.com/office/drawing/2014/main" id="{342BB3A7-90C1-697E-9A7B-BF1BCA3DDF6E}"/>
              </a:ext>
            </a:extLst>
          </p:cNvPr>
          <p:cNvGraphicFramePr>
            <a:graphicFrameLocks/>
          </p:cNvGraphicFramePr>
          <p:nvPr/>
        </p:nvGraphicFramePr>
        <p:xfrm>
          <a:off x="381000" y="2325533"/>
          <a:ext cx="11430000" cy="3657600"/>
        </p:xfrm>
        <a:graphic>
          <a:graphicData uri="http://schemas.openxmlformats.org/drawingml/2006/table">
            <a:tbl>
              <a:tblPr firstRow="1" bandRow="1">
                <a:tableStyleId>{5C22544A-7EE6-4342-B048-85BDC9FD1C3A}</a:tableStyleId>
              </a:tblPr>
              <a:tblGrid>
                <a:gridCol w="5715000">
                  <a:extLst>
                    <a:ext uri="{9D8B030D-6E8A-4147-A177-3AD203B41FA5}">
                      <a16:colId xmlns:a16="http://schemas.microsoft.com/office/drawing/2014/main" val="2349287179"/>
                    </a:ext>
                  </a:extLst>
                </a:gridCol>
                <a:gridCol w="5715000">
                  <a:extLst>
                    <a:ext uri="{9D8B030D-6E8A-4147-A177-3AD203B41FA5}">
                      <a16:colId xmlns:a16="http://schemas.microsoft.com/office/drawing/2014/main" val="4071954815"/>
                    </a:ext>
                  </a:extLst>
                </a:gridCol>
              </a:tblGrid>
              <a:tr h="731520">
                <a:tc>
                  <a:txBody>
                    <a:bodyPr/>
                    <a:lstStyle/>
                    <a:p>
                      <a:pPr algn="l"/>
                      <a:r>
                        <a:rPr lang="en-US" sz="2400" b="0" dirty="0"/>
                        <a:t>Performance Measure</a:t>
                      </a:r>
                    </a:p>
                  </a:txBody>
                  <a:tcPr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002B49"/>
                    </a:solidFill>
                  </a:tcPr>
                </a:tc>
                <a:tc>
                  <a:txBody>
                    <a:bodyPr/>
                    <a:lstStyle/>
                    <a:p>
                      <a:pPr algn="r"/>
                      <a:r>
                        <a:rPr lang="en-US" sz="2400" b="1" dirty="0">
                          <a:solidFill>
                            <a:srgbClr val="1599D6"/>
                          </a:solidFill>
                        </a:rPr>
                        <a:t>Cumulative Program Accomplishments</a:t>
                      </a:r>
                    </a:p>
                  </a:txBody>
                  <a:tcPr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002B49"/>
                    </a:solidFill>
                  </a:tcPr>
                </a:tc>
                <a:extLst>
                  <a:ext uri="{0D108BD9-81ED-4DB2-BD59-A6C34878D82A}">
                    <a16:rowId xmlns:a16="http://schemas.microsoft.com/office/drawing/2014/main" val="2379687392"/>
                  </a:ext>
                </a:extLst>
              </a:tr>
              <a:tr h="731520">
                <a:tc>
                  <a:txBody>
                    <a:bodyPr/>
                    <a:lstStyle/>
                    <a:p>
                      <a:r>
                        <a:rPr lang="en-US" sz="2400" b="0" dirty="0">
                          <a:latin typeface="Calibri Light" panose="020F0302020204030204" pitchFamily="34" charset="0"/>
                          <a:cs typeface="Calibri Light" panose="020F0302020204030204" pitchFamily="34" charset="0"/>
                        </a:rPr>
                        <a:t>Properties assessed</a:t>
                      </a:r>
                    </a:p>
                  </a:txBody>
                  <a:tcPr marL="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alpha val="20000"/>
                      </a:srgbClr>
                    </a:solidFill>
                  </a:tcPr>
                </a:tc>
                <a:tc>
                  <a:txBody>
                    <a:bodyPr/>
                    <a:lstStyle/>
                    <a:p>
                      <a:pPr algn="r"/>
                      <a:r>
                        <a:rPr lang="en-US" sz="2400" b="1" dirty="0">
                          <a:solidFill>
                            <a:srgbClr val="1599D6"/>
                          </a:solidFill>
                          <a:latin typeface="Calibri Light" panose="020F0302020204030204" pitchFamily="34" charset="0"/>
                          <a:cs typeface="Calibri Light" panose="020F0302020204030204" pitchFamily="34" charset="0"/>
                        </a:rPr>
                        <a:t>~30,000</a:t>
                      </a:r>
                    </a:p>
                  </a:txBody>
                  <a:tcPr marR="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alpha val="20000"/>
                      </a:srgbClr>
                    </a:solidFill>
                  </a:tcPr>
                </a:tc>
                <a:extLst>
                  <a:ext uri="{0D108BD9-81ED-4DB2-BD59-A6C34878D82A}">
                    <a16:rowId xmlns:a16="http://schemas.microsoft.com/office/drawing/2014/main" val="1115405066"/>
                  </a:ext>
                </a:extLst>
              </a:tr>
              <a:tr h="731520">
                <a:tc>
                  <a:txBody>
                    <a:bodyPr/>
                    <a:lstStyle/>
                    <a:p>
                      <a:r>
                        <a:rPr lang="en-US" sz="2400" b="0" dirty="0">
                          <a:latin typeface="Calibri Light" panose="020F0302020204030204" pitchFamily="34" charset="0"/>
                          <a:cs typeface="Calibri Light" panose="020F0302020204030204" pitchFamily="34" charset="0"/>
                        </a:rPr>
                        <a:t>Jobs leveraged</a:t>
                      </a:r>
                    </a:p>
                  </a:txBody>
                  <a:tcPr marL="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solidFill>
                  </a:tcPr>
                </a:tc>
                <a:tc>
                  <a:txBody>
                    <a:bodyPr/>
                    <a:lstStyle/>
                    <a:p>
                      <a:pPr algn="r"/>
                      <a:r>
                        <a:rPr lang="en-US" sz="2400" b="1" dirty="0">
                          <a:solidFill>
                            <a:srgbClr val="1599D6"/>
                          </a:solidFill>
                          <a:latin typeface="Calibri Light" panose="020F0302020204030204" pitchFamily="34" charset="0"/>
                          <a:cs typeface="Calibri Light" panose="020F0302020204030204" pitchFamily="34" charset="0"/>
                        </a:rPr>
                        <a:t>~150,000</a:t>
                      </a:r>
                    </a:p>
                  </a:txBody>
                  <a:tcPr marR="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solidFill>
                  </a:tcPr>
                </a:tc>
                <a:extLst>
                  <a:ext uri="{0D108BD9-81ED-4DB2-BD59-A6C34878D82A}">
                    <a16:rowId xmlns:a16="http://schemas.microsoft.com/office/drawing/2014/main" val="1882086914"/>
                  </a:ext>
                </a:extLst>
              </a:tr>
              <a:tr h="731520">
                <a:tc>
                  <a:txBody>
                    <a:bodyPr/>
                    <a:lstStyle/>
                    <a:p>
                      <a:r>
                        <a:rPr lang="en-US" sz="2400" b="0" dirty="0">
                          <a:latin typeface="Calibri Light" panose="020F0302020204030204" pitchFamily="34" charset="0"/>
                          <a:cs typeface="Calibri Light" panose="020F0302020204030204" pitchFamily="34" charset="0"/>
                        </a:rPr>
                        <a:t>Dollars leveraged</a:t>
                      </a:r>
                    </a:p>
                  </a:txBody>
                  <a:tcPr marL="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alpha val="20000"/>
                      </a:srgbClr>
                    </a:solidFill>
                  </a:tcPr>
                </a:tc>
                <a:tc>
                  <a:txBody>
                    <a:bodyPr/>
                    <a:lstStyle/>
                    <a:p>
                      <a:pPr algn="r"/>
                      <a:r>
                        <a:rPr lang="en-US" sz="2400" b="1" dirty="0">
                          <a:solidFill>
                            <a:srgbClr val="1599D6"/>
                          </a:solidFill>
                          <a:latin typeface="Calibri Light" panose="020F0302020204030204" pitchFamily="34" charset="0"/>
                          <a:cs typeface="Calibri Light" panose="020F0302020204030204" pitchFamily="34" charset="0"/>
                        </a:rPr>
                        <a:t>~$27 billion</a:t>
                      </a:r>
                    </a:p>
                  </a:txBody>
                  <a:tcPr marR="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alpha val="20000"/>
                      </a:srgbClr>
                    </a:solidFill>
                  </a:tcPr>
                </a:tc>
                <a:extLst>
                  <a:ext uri="{0D108BD9-81ED-4DB2-BD59-A6C34878D82A}">
                    <a16:rowId xmlns:a16="http://schemas.microsoft.com/office/drawing/2014/main" val="917287665"/>
                  </a:ext>
                </a:extLst>
              </a:tr>
              <a:tr h="731520">
                <a:tc>
                  <a:txBody>
                    <a:bodyPr/>
                    <a:lstStyle/>
                    <a:p>
                      <a:r>
                        <a:rPr lang="en-US" sz="2400" b="0" dirty="0">
                          <a:latin typeface="Calibri Light" panose="020F0302020204030204" pitchFamily="34" charset="0"/>
                          <a:cs typeface="Calibri Light" panose="020F0302020204030204" pitchFamily="34" charset="0"/>
                        </a:rPr>
                        <a:t>Acres made ready for anticipated reuse</a:t>
                      </a:r>
                    </a:p>
                  </a:txBody>
                  <a:tcPr marL="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solidFill>
                  </a:tcPr>
                </a:tc>
                <a:tc>
                  <a:txBody>
                    <a:bodyPr/>
                    <a:lstStyle/>
                    <a:p>
                      <a:pPr algn="r"/>
                      <a:r>
                        <a:rPr lang="en-US" sz="2400" b="1" dirty="0">
                          <a:solidFill>
                            <a:srgbClr val="1599D6"/>
                          </a:solidFill>
                          <a:latin typeface="Calibri Light" panose="020F0302020204030204" pitchFamily="34" charset="0"/>
                          <a:cs typeface="Calibri Light" panose="020F0302020204030204" pitchFamily="34" charset="0"/>
                        </a:rPr>
                        <a:t>&gt;77,000</a:t>
                      </a:r>
                    </a:p>
                  </a:txBody>
                  <a:tcPr marR="274320" anchor="ctr">
                    <a:lnL w="6350" cap="flat" cmpd="sng" algn="ctr">
                      <a:solidFill>
                        <a:srgbClr val="77787B"/>
                      </a:solidFill>
                      <a:prstDash val="solid"/>
                      <a:round/>
                      <a:headEnd type="none" w="med" len="med"/>
                      <a:tailEnd type="none" w="med" len="med"/>
                    </a:lnL>
                    <a:lnR w="6350" cap="flat" cmpd="sng" algn="ctr">
                      <a:solidFill>
                        <a:srgbClr val="77787B"/>
                      </a:solidFill>
                      <a:prstDash val="solid"/>
                      <a:round/>
                      <a:headEnd type="none" w="med" len="med"/>
                      <a:tailEnd type="none" w="med" len="med"/>
                    </a:lnR>
                    <a:lnT w="6350" cap="flat" cmpd="sng" algn="ctr">
                      <a:solidFill>
                        <a:srgbClr val="77787B"/>
                      </a:solidFill>
                      <a:prstDash val="solid"/>
                      <a:round/>
                      <a:headEnd type="none" w="med" len="med"/>
                      <a:tailEnd type="none" w="med" len="med"/>
                    </a:lnT>
                    <a:lnB w="6350" cap="flat" cmpd="sng" algn="ctr">
                      <a:solidFill>
                        <a:srgbClr val="77787B"/>
                      </a:solidFill>
                      <a:prstDash val="solid"/>
                      <a:round/>
                      <a:headEnd type="none" w="med" len="med"/>
                      <a:tailEnd type="none" w="med" len="med"/>
                    </a:lnB>
                    <a:solidFill>
                      <a:srgbClr val="D1D3D4"/>
                    </a:solidFill>
                  </a:tcPr>
                </a:tc>
                <a:extLst>
                  <a:ext uri="{0D108BD9-81ED-4DB2-BD59-A6C34878D82A}">
                    <a16:rowId xmlns:a16="http://schemas.microsoft.com/office/drawing/2014/main" val="3544293710"/>
                  </a:ext>
                </a:extLst>
              </a:tr>
            </a:tbl>
          </a:graphicData>
        </a:graphic>
      </p:graphicFrame>
    </p:spTree>
    <p:extLst>
      <p:ext uri="{BB962C8B-B14F-4D97-AF65-F5344CB8AC3E}">
        <p14:creationId xmlns:p14="http://schemas.microsoft.com/office/powerpoint/2010/main" val="337314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9FF2CD-8725-E5E0-5D12-F0E33CA464E4}"/>
              </a:ext>
            </a:extLst>
          </p:cNvPr>
          <p:cNvSpPr/>
          <p:nvPr/>
        </p:nvSpPr>
        <p:spPr>
          <a:xfrm>
            <a:off x="2499360" y="1371600"/>
            <a:ext cx="9692638" cy="4663440"/>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2" name="Rectangle 1">
            <a:extLst>
              <a:ext uri="{FF2B5EF4-FFF2-40B4-BE49-F238E27FC236}">
                <a16:creationId xmlns:a16="http://schemas.microsoft.com/office/drawing/2014/main" id="{9E5F85E3-BF96-0C60-5FAF-79DD57C6FBE9}"/>
              </a:ext>
            </a:extLst>
          </p:cNvPr>
          <p:cNvSpPr/>
          <p:nvPr/>
        </p:nvSpPr>
        <p:spPr>
          <a:xfrm>
            <a:off x="-1" y="2599941"/>
            <a:ext cx="2778585" cy="2514600"/>
          </a:xfrm>
          <a:prstGeom prst="rect">
            <a:avLst/>
          </a:prstGeom>
          <a:solidFill>
            <a:srgbClr val="F2F2F2">
              <a:alpha val="8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pic>
        <p:nvPicPr>
          <p:cNvPr id="6" name="Picture 5" descr="epa2">
            <a:extLst>
              <a:ext uri="{FF2B5EF4-FFF2-40B4-BE49-F238E27FC236}">
                <a16:creationId xmlns:a16="http://schemas.microsoft.com/office/drawing/2014/main" id="{8302E280-935D-69C2-CF14-BEFC092D22A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3471" y="3014649"/>
            <a:ext cx="1691640" cy="1685183"/>
          </a:xfrm>
          <a:prstGeom prst="rect">
            <a:avLst/>
          </a:prstGeom>
          <a:noFill/>
          <a:ln w="9525">
            <a:noFill/>
            <a:miter lim="800000"/>
            <a:headEnd/>
            <a:tailEnd/>
          </a:ln>
        </p:spPr>
      </p:pic>
      <p:sp>
        <p:nvSpPr>
          <p:cNvPr id="17" name="Content Placeholder 5">
            <a:extLst>
              <a:ext uri="{FF2B5EF4-FFF2-40B4-BE49-F238E27FC236}">
                <a16:creationId xmlns:a16="http://schemas.microsoft.com/office/drawing/2014/main" id="{764663E9-DB6E-CCAC-E7B9-6AC64EA0B47F}"/>
              </a:ext>
            </a:extLst>
          </p:cNvPr>
          <p:cNvSpPr txBox="1">
            <a:spLocks/>
          </p:cNvSpPr>
          <p:nvPr/>
        </p:nvSpPr>
        <p:spPr bwMode="auto">
          <a:xfrm>
            <a:off x="3048000" y="1371600"/>
            <a:ext cx="9000000" cy="4663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spcBef>
                <a:spcPts val="0"/>
              </a:spcBef>
              <a:spcAft>
                <a:spcPts val="1200"/>
              </a:spcAft>
              <a:buFont typeface="Arial" charset="0"/>
              <a:buNone/>
            </a:pPr>
            <a:r>
              <a:rPr lang="en-US" sz="3200" b="1" dirty="0">
                <a:solidFill>
                  <a:srgbClr val="1599D6"/>
                </a:solidFill>
                <a:latin typeface="Calibri Light" panose="020F0302020204030204" pitchFamily="34" charset="0"/>
                <a:cs typeface="Calibri Light" panose="020F0302020204030204" pitchFamily="34" charset="0"/>
              </a:rPr>
              <a:t>RLF Project Officers</a:t>
            </a:r>
          </a:p>
          <a:p>
            <a:pPr marL="0" indent="0">
              <a:spcBef>
                <a:spcPts val="0"/>
              </a:spcBef>
              <a:spcAft>
                <a:spcPts val="0"/>
              </a:spcAft>
              <a:buFont typeface="Arial" charset="0"/>
              <a:buNone/>
            </a:pPr>
            <a:r>
              <a:rPr lang="sv-SE" sz="2400" b="1" dirty="0">
                <a:latin typeface="Calibri Light" panose="020F0302020204030204" pitchFamily="34" charset="0"/>
                <a:cs typeface="Calibri Light" panose="020F0302020204030204" pitchFamily="34" charset="0"/>
              </a:rPr>
              <a:t>Sarah Frederick</a:t>
            </a:r>
          </a:p>
          <a:p>
            <a:pPr marL="0" indent="0">
              <a:spcBef>
                <a:spcPts val="0"/>
              </a:spcBef>
              <a:spcAft>
                <a:spcPts val="0"/>
              </a:spcAft>
              <a:buFont typeface="Arial" charset="0"/>
              <a:buNone/>
            </a:pPr>
            <a:r>
              <a:rPr lang="sv-SE" sz="2400" dirty="0">
                <a:latin typeface="Calibri Light" panose="020F0302020204030204" pitchFamily="34" charset="0"/>
                <a:cs typeface="Calibri Light" panose="020F0302020204030204" pitchFamily="34" charset="0"/>
              </a:rPr>
              <a:t>p. 206.553.1601 </a:t>
            </a:r>
          </a:p>
          <a:p>
            <a:pPr marL="0" indent="0">
              <a:spcBef>
                <a:spcPts val="0"/>
              </a:spcBef>
              <a:spcAft>
                <a:spcPts val="0"/>
              </a:spcAft>
              <a:buFont typeface="Arial" charset="0"/>
              <a:buNone/>
            </a:pPr>
            <a:r>
              <a:rPr lang="sv-SE" sz="2400" dirty="0">
                <a:latin typeface="Calibri Light" panose="020F0302020204030204" pitchFamily="34" charset="0"/>
                <a:cs typeface="Calibri Light" panose="020F0302020204030204" pitchFamily="34" charset="0"/>
              </a:rPr>
              <a:t>e. </a:t>
            </a:r>
            <a:r>
              <a:rPr lang="sv-SE" sz="2400" dirty="0">
                <a:latin typeface="Calibri Light" panose="020F0302020204030204" pitchFamily="34" charset="0"/>
                <a:cs typeface="Calibri Light" panose="020F0302020204030204" pitchFamily="34" charset="0"/>
                <a:hlinkClick r:id="rId4"/>
              </a:rPr>
              <a:t>frederick.sarah@epa.gov</a:t>
            </a:r>
            <a:endParaRPr lang="sv-SE" sz="2400" dirty="0">
              <a:latin typeface="Calibri Light" panose="020F0302020204030204" pitchFamily="34" charset="0"/>
              <a:cs typeface="Calibri Light" panose="020F0302020204030204" pitchFamily="34" charset="0"/>
            </a:endParaRPr>
          </a:p>
          <a:p>
            <a:pPr marL="0" indent="0">
              <a:spcBef>
                <a:spcPts val="0"/>
              </a:spcBef>
              <a:spcAft>
                <a:spcPts val="0"/>
              </a:spcAft>
              <a:buFont typeface="Arial" charset="0"/>
              <a:buNone/>
            </a:pPr>
            <a:endParaRPr lang="sv-SE" sz="2400" dirty="0">
              <a:latin typeface="Calibri Light" panose="020F0302020204030204" pitchFamily="34" charset="0"/>
              <a:cs typeface="Calibri Light" panose="020F0302020204030204" pitchFamily="34" charset="0"/>
            </a:endParaRPr>
          </a:p>
          <a:p>
            <a:pPr marL="0" indent="0">
              <a:spcBef>
                <a:spcPts val="0"/>
              </a:spcBef>
              <a:spcAft>
                <a:spcPts val="0"/>
              </a:spcAft>
              <a:buFont typeface="Arial" charset="0"/>
              <a:buNone/>
            </a:pPr>
            <a:r>
              <a:rPr lang="sv-SE" sz="2400" b="1" dirty="0">
                <a:latin typeface="Calibri Light" panose="020F0302020204030204" pitchFamily="34" charset="0"/>
                <a:cs typeface="Calibri Light" panose="020F0302020204030204" pitchFamily="34" charset="0"/>
              </a:rPr>
              <a:t>Margaret Olson</a:t>
            </a:r>
          </a:p>
          <a:p>
            <a:pPr marL="0" indent="0">
              <a:spcBef>
                <a:spcPts val="0"/>
              </a:spcBef>
              <a:spcAft>
                <a:spcPts val="0"/>
              </a:spcAft>
              <a:buFont typeface="Arial" charset="0"/>
              <a:buNone/>
            </a:pPr>
            <a:r>
              <a:rPr lang="sv-SE" sz="2400" dirty="0">
                <a:latin typeface="Calibri Light" panose="020F0302020204030204" pitchFamily="34" charset="0"/>
                <a:cs typeface="Calibri Light" panose="020F0302020204030204" pitchFamily="34" charset="0"/>
              </a:rPr>
              <a:t>p. 503.326.5874 </a:t>
            </a:r>
          </a:p>
          <a:p>
            <a:pPr marL="0" indent="0">
              <a:spcBef>
                <a:spcPts val="0"/>
              </a:spcBef>
              <a:spcAft>
                <a:spcPts val="0"/>
              </a:spcAft>
              <a:buFont typeface="Arial" charset="0"/>
              <a:buNone/>
            </a:pPr>
            <a:r>
              <a:rPr lang="sv-SE" sz="2400" dirty="0">
                <a:latin typeface="Calibri Light" panose="020F0302020204030204" pitchFamily="34" charset="0"/>
                <a:cs typeface="Calibri Light" panose="020F0302020204030204" pitchFamily="34" charset="0"/>
              </a:rPr>
              <a:t>e. </a:t>
            </a:r>
            <a:r>
              <a:rPr lang="sv-SE" sz="2400" dirty="0">
                <a:latin typeface="Calibri Light" panose="020F0302020204030204" pitchFamily="34" charset="0"/>
                <a:cs typeface="Calibri Light" panose="020F0302020204030204" pitchFamily="34" charset="0"/>
                <a:hlinkClick r:id="rId5"/>
              </a:rPr>
              <a:t>olson.margaret@epa.gov</a:t>
            </a:r>
            <a:endParaRPr lang="sv-SE" sz="2400" dirty="0">
              <a:latin typeface="Calibri Light" panose="020F0302020204030204" pitchFamily="34" charset="0"/>
              <a:cs typeface="Calibri Light" panose="020F0302020204030204" pitchFamily="34" charset="0"/>
            </a:endParaRPr>
          </a:p>
          <a:p>
            <a:pPr marL="0" indent="0">
              <a:spcBef>
                <a:spcPts val="0"/>
              </a:spcBef>
              <a:spcAft>
                <a:spcPts val="0"/>
              </a:spcAft>
              <a:buFont typeface="Arial" charset="0"/>
              <a:buNone/>
            </a:pPr>
            <a:endParaRPr lang="en-US" sz="2400" dirty="0">
              <a:latin typeface="Calibri Light" panose="020F0302020204030204" pitchFamily="34" charset="0"/>
              <a:cs typeface="Calibri Light" panose="020F0302020204030204" pitchFamily="34" charset="0"/>
            </a:endParaRPr>
          </a:p>
          <a:p>
            <a:pPr marL="0" indent="0">
              <a:spcBef>
                <a:spcPts val="0"/>
              </a:spcBef>
              <a:spcAft>
                <a:spcPts val="0"/>
              </a:spcAft>
              <a:buFont typeface="Arial" charset="0"/>
              <a:buNone/>
            </a:pPr>
            <a:endParaRPr lang="en-US" sz="2400" dirty="0">
              <a:latin typeface="Calibri Light" panose="020F0302020204030204" pitchFamily="34" charset="0"/>
              <a:cs typeface="Calibri Light" panose="020F0302020204030204" pitchFamily="34" charset="0"/>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8</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Tillamook County EPA Project Officers</a:t>
            </a:r>
          </a:p>
        </p:txBody>
      </p:sp>
    </p:spTree>
    <p:extLst>
      <p:ext uri="{BB962C8B-B14F-4D97-AF65-F5344CB8AC3E}">
        <p14:creationId xmlns:p14="http://schemas.microsoft.com/office/powerpoint/2010/main" val="2623317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9FF2CD-8725-E5E0-5D12-F0E33CA464E4}"/>
              </a:ext>
            </a:extLst>
          </p:cNvPr>
          <p:cNvSpPr/>
          <p:nvPr/>
        </p:nvSpPr>
        <p:spPr>
          <a:xfrm>
            <a:off x="2499360" y="1714780"/>
            <a:ext cx="9692638" cy="4284922"/>
          </a:xfrm>
          <a:prstGeom prst="rect">
            <a:avLst/>
          </a:prstGeom>
          <a:solidFill>
            <a:srgbClr val="1599D6">
              <a:alpha val="2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2" name="Rectangle 1">
            <a:extLst>
              <a:ext uri="{FF2B5EF4-FFF2-40B4-BE49-F238E27FC236}">
                <a16:creationId xmlns:a16="http://schemas.microsoft.com/office/drawing/2014/main" id="{9E5F85E3-BF96-0C60-5FAF-79DD57C6FBE9}"/>
              </a:ext>
            </a:extLst>
          </p:cNvPr>
          <p:cNvSpPr/>
          <p:nvPr/>
        </p:nvSpPr>
        <p:spPr>
          <a:xfrm>
            <a:off x="-1" y="2599941"/>
            <a:ext cx="2778585" cy="2514600"/>
          </a:xfrm>
          <a:prstGeom prst="rect">
            <a:avLst/>
          </a:prstGeom>
          <a:solidFill>
            <a:srgbClr val="F2F2F2">
              <a:alpha val="80000"/>
            </a:srgbClr>
          </a:solidFill>
        </p:spPr>
        <p:txBody>
          <a:bodyPr rot="0" spcFirstLastPara="0" vertOverflow="overflow" horzOverflow="overflow" vert="horz" wrap="square" lIns="72000" tIns="0" rIns="180000" bIns="180000" numCol="1" spcCol="0" rtlCol="0" fromWordArt="0" anchor="b" anchorCtr="0" forceAA="0" compatLnSpc="1">
            <a:prstTxWarp prst="textNoShape">
              <a:avLst/>
            </a:prstTxWarp>
            <a:noAutofit/>
          </a:bodyPr>
          <a:lstStyle/>
          <a:p>
            <a:pPr algn="r">
              <a:lnSpc>
                <a:spcPts val="4700"/>
              </a:lnSpc>
              <a:spcBef>
                <a:spcPct val="0"/>
              </a:spcBef>
            </a:pPr>
            <a:endParaRPr lang="en-US" sz="4500" dirty="0">
              <a:solidFill>
                <a:schemeClr val="tx1"/>
              </a:solidFill>
              <a:latin typeface="Rockwell" panose="02060603020205020403" pitchFamily="18" charset="0"/>
              <a:ea typeface="+mj-ea"/>
              <a:cs typeface="+mj-cs"/>
            </a:endParaRPr>
          </a:p>
        </p:txBody>
      </p:sp>
      <p:sp>
        <p:nvSpPr>
          <p:cNvPr id="17" name="Content Placeholder 5">
            <a:extLst>
              <a:ext uri="{FF2B5EF4-FFF2-40B4-BE49-F238E27FC236}">
                <a16:creationId xmlns:a16="http://schemas.microsoft.com/office/drawing/2014/main" id="{764663E9-DB6E-CCAC-E7B9-6AC64EA0B47F}"/>
              </a:ext>
            </a:extLst>
          </p:cNvPr>
          <p:cNvSpPr txBox="1">
            <a:spLocks/>
          </p:cNvSpPr>
          <p:nvPr/>
        </p:nvSpPr>
        <p:spPr bwMode="auto">
          <a:xfrm>
            <a:off x="2778584" y="1905000"/>
            <a:ext cx="926941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09BDE"/>
              </a:buClr>
              <a:buFont typeface="Arial" charset="0"/>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US" sz="2000" b="1" i="0" dirty="0">
                <a:solidFill>
                  <a:srgbClr val="333333"/>
                </a:solidFill>
                <a:effectLst/>
                <a:latin typeface="Arial" panose="020B0604020202020204" pitchFamily="34" charset="0"/>
              </a:rPr>
              <a:t>Oregon Brownfields Redevelopment Fund</a:t>
            </a:r>
            <a:r>
              <a:rPr lang="en-US" sz="2000" b="0" i="0" dirty="0">
                <a:solidFill>
                  <a:srgbClr val="333333"/>
                </a:solidFill>
                <a:effectLst/>
                <a:latin typeface="Arial" panose="020B0604020202020204" pitchFamily="34" charset="0"/>
              </a:rPr>
              <a:t> - a direct loan and grant financing program to assist property owners to conduct environmental actions and assessment through cleanup on brownfields. </a:t>
            </a:r>
          </a:p>
          <a:p>
            <a:pPr marL="0" indent="0" algn="l">
              <a:buNone/>
            </a:pPr>
            <a:endParaRPr lang="en-US" sz="2000" b="0" i="0" dirty="0">
              <a:solidFill>
                <a:srgbClr val="333333"/>
              </a:solidFill>
              <a:effectLst/>
              <a:latin typeface="Arial" panose="020B0604020202020204" pitchFamily="34" charset="0"/>
            </a:endParaRPr>
          </a:p>
          <a:p>
            <a:pPr algn="l">
              <a:buFont typeface="Arial" panose="020B0604020202020204" pitchFamily="34" charset="0"/>
              <a:buChar char="•"/>
            </a:pPr>
            <a:r>
              <a:rPr lang="en-US" sz="2000" b="1" i="0" dirty="0">
                <a:solidFill>
                  <a:srgbClr val="333333"/>
                </a:solidFill>
                <a:effectLst/>
                <a:latin typeface="Arial" panose="020B0604020202020204" pitchFamily="34" charset="0"/>
              </a:rPr>
              <a:t>Oregon Brownfields Cleanup Fund</a:t>
            </a:r>
            <a:r>
              <a:rPr lang="en-US" sz="2000" b="0" i="0" dirty="0">
                <a:solidFill>
                  <a:srgbClr val="333333"/>
                </a:solidFill>
                <a:effectLst/>
                <a:latin typeface="Arial" panose="020B0604020202020204" pitchFamily="34" charset="0"/>
              </a:rPr>
              <a:t> - a low-interest loan and grant financing option for cleanup projects on properties impacted by the existence of hazardous substances and for which cleanup is necessary in order for development or redevelopment can occur. </a:t>
            </a:r>
          </a:p>
          <a:p>
            <a:pPr algn="l">
              <a:buFont typeface="Arial" panose="020B0604020202020204" pitchFamily="34" charset="0"/>
              <a:buChar char="•"/>
            </a:pPr>
            <a:endParaRPr lang="en-US" sz="2000" b="0" i="0" dirty="0">
              <a:solidFill>
                <a:srgbClr val="333333"/>
              </a:solidFill>
              <a:effectLst/>
              <a:latin typeface="Arial" panose="020B0604020202020204" pitchFamily="34" charset="0"/>
            </a:endParaRPr>
          </a:p>
          <a:p>
            <a:pPr algn="l">
              <a:buFont typeface="Arial" panose="020B0604020202020204" pitchFamily="34" charset="0"/>
              <a:buChar char="•"/>
            </a:pPr>
            <a:r>
              <a:rPr lang="en-US" sz="2000" b="1" dirty="0">
                <a:solidFill>
                  <a:srgbClr val="333333"/>
                </a:solidFill>
                <a:latin typeface="Arial" panose="020B0604020202020204" pitchFamily="34" charset="0"/>
              </a:rPr>
              <a:t>Integrated Planning Grants</a:t>
            </a:r>
            <a:endParaRPr lang="en-US" sz="2000" b="1" i="0" dirty="0">
              <a:solidFill>
                <a:srgbClr val="333333"/>
              </a:solidFill>
              <a:effectLst/>
              <a:latin typeface="Arial" panose="020B0604020202020204" pitchFamily="34" charset="0"/>
            </a:endParaRPr>
          </a:p>
        </p:txBody>
      </p:sp>
      <p:sp>
        <p:nvSpPr>
          <p:cNvPr id="5" name="Slide Number Placeholder 5">
            <a:extLst>
              <a:ext uri="{FF2B5EF4-FFF2-40B4-BE49-F238E27FC236}">
                <a16:creationId xmlns:a16="http://schemas.microsoft.com/office/drawing/2014/main" id="{B31CC16C-F169-7E40-3BE9-412676D2F2CC}"/>
              </a:ext>
            </a:extLst>
          </p:cNvPr>
          <p:cNvSpPr txBox="1">
            <a:spLocks/>
          </p:cNvSpPr>
          <p:nvPr/>
        </p:nvSpPr>
        <p:spPr>
          <a:xfrm>
            <a:off x="9276347" y="6544578"/>
            <a:ext cx="2844800" cy="313421"/>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smtClean="0">
                <a:solidFill>
                  <a:srgbClr val="002B49"/>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a:defRPr/>
            </a:pPr>
            <a:fld id="{5DA82A5A-D071-477A-82E5-00B0F976CC03}" type="slidenum">
              <a:rPr lang="en-US" sz="1000" smtClean="0">
                <a:solidFill>
                  <a:srgbClr val="77787B"/>
                </a:solidFill>
              </a:rPr>
              <a:pPr>
                <a:defRPr/>
              </a:pPr>
              <a:t>9</a:t>
            </a:fld>
            <a:endParaRPr lang="en-US" sz="1000" dirty="0">
              <a:solidFill>
                <a:srgbClr val="77787B"/>
              </a:solidFill>
              <a:latin typeface="Calibri"/>
            </a:endParaRPr>
          </a:p>
        </p:txBody>
      </p:sp>
      <p:sp>
        <p:nvSpPr>
          <p:cNvPr id="13" name="Content Placeholder 3">
            <a:extLst>
              <a:ext uri="{FF2B5EF4-FFF2-40B4-BE49-F238E27FC236}">
                <a16:creationId xmlns:a16="http://schemas.microsoft.com/office/drawing/2014/main" id="{EAC4E93F-F85D-1DC1-33EC-92426E05DD90}"/>
              </a:ext>
            </a:extLst>
          </p:cNvPr>
          <p:cNvSpPr txBox="1">
            <a:spLocks/>
          </p:cNvSpPr>
          <p:nvPr/>
        </p:nvSpPr>
        <p:spPr>
          <a:xfrm>
            <a:off x="1" y="228600"/>
            <a:ext cx="12192000" cy="803051"/>
          </a:xfrm>
          <a:prstGeom prst="rect">
            <a:avLst/>
          </a:prstGeom>
          <a:solidFill>
            <a:srgbClr val="009BDE"/>
          </a:solidFill>
          <a:ln w="3175">
            <a:noFill/>
          </a:ln>
        </p:spPr>
        <p:txBody>
          <a:bodyPr vert="horz" lIns="0" tIns="0" rIns="180000" bIns="0" rtlCol="0" anchor="ctr" anchorCtr="0">
            <a:noAutofit/>
          </a:bodyPr>
          <a:lstStyle>
            <a:lvl1pPr marL="0" indent="0" algn="r" defTabSz="914400" rtl="0" eaLnBrk="1" latinLnBrk="0" hangingPunct="1">
              <a:lnSpc>
                <a:spcPct val="90000"/>
              </a:lnSpc>
              <a:spcBef>
                <a:spcPts val="1000"/>
              </a:spcBef>
              <a:buFont typeface="Arial" panose="020B0604020202020204" pitchFamily="34" charset="0"/>
              <a:buNone/>
              <a:defRPr sz="1800" kern="1200">
                <a:solidFill>
                  <a:schemeClr val="tx1">
                    <a:lumMod val="75000"/>
                    <a:lumOff val="2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algn="l"/>
            <a:r>
              <a:rPr lang="en-US" sz="3200" dirty="0">
                <a:solidFill>
                  <a:schemeClr val="bg1"/>
                </a:solidFill>
                <a:latin typeface="Calibri Light" panose="020F0302020204030204" pitchFamily="34" charset="0"/>
                <a:cs typeface="Calibri Light" panose="020F0302020204030204" pitchFamily="34" charset="0"/>
              </a:rPr>
              <a:t>Business Oregon Brownfield Grant &amp; Loan Opportunities</a:t>
            </a:r>
          </a:p>
        </p:txBody>
      </p:sp>
      <p:pic>
        <p:nvPicPr>
          <p:cNvPr id="4" name="Picture 8" descr="Oregon Broadband Study | Strategic Networks Group, Inc.">
            <a:extLst>
              <a:ext uri="{FF2B5EF4-FFF2-40B4-BE49-F238E27FC236}">
                <a16:creationId xmlns:a16="http://schemas.microsoft.com/office/drawing/2014/main" id="{8FA4EE82-FDA0-7B64-DFBE-94D575C91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01" y="3266363"/>
            <a:ext cx="3247183" cy="118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346936"/>
      </p:ext>
    </p:extLst>
  </p:cSld>
  <p:clrMapOvr>
    <a:masterClrMapping/>
  </p:clrMapOvr>
</p:sld>
</file>

<file path=ppt/theme/theme1.xml><?xml version="1.0" encoding="utf-8"?>
<a:theme xmlns:a="http://schemas.openxmlformats.org/drawingml/2006/main" name="Newco_CHA 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Newco_CHA ppt</Template>
  <TotalTime>24578</TotalTime>
  <Words>1059</Words>
  <Application>Microsoft Office PowerPoint</Application>
  <PresentationFormat>Widescreen</PresentationFormat>
  <Paragraphs>192</Paragraphs>
  <Slides>26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Rockwell</vt:lpstr>
      <vt:lpstr>Times New Roman</vt:lpstr>
      <vt:lpstr>Newco_CHA 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Pullman Yard Transformed  </vt:lpstr>
      <vt:lpstr>    Pullman Yard Transformed</vt:lpstr>
      <vt:lpstr>PowerPoint Presentation</vt:lpstr>
      <vt:lpstr>PowerPoint Presentation</vt:lpstr>
    </vt:vector>
  </TitlesOfParts>
  <Manager>ABrockman@chacompanies.com</Manager>
  <Company>CHA Consulting,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CHA Consulting | Date</dc:title>
  <dc:creator>Crowley, Caitlyn</dc:creator>
  <cp:lastModifiedBy>Sarah Lu Heath</cp:lastModifiedBy>
  <cp:revision>309</cp:revision>
  <cp:lastPrinted>2022-06-17T19:29:18Z</cp:lastPrinted>
  <dcterms:created xsi:type="dcterms:W3CDTF">2013-08-29T19:17:49Z</dcterms:created>
  <dcterms:modified xsi:type="dcterms:W3CDTF">2023-11-09T16:41:34Z</dcterms:modified>
</cp:coreProperties>
</file>